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84" r:id="rId9"/>
    <p:sldId id="263" r:id="rId10"/>
    <p:sldId id="262" r:id="rId11"/>
    <p:sldId id="264" r:id="rId12"/>
    <p:sldId id="265" r:id="rId13"/>
    <p:sldId id="266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5" r:id="rId27"/>
    <p:sldId id="278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54FB9-C33F-4284-AD93-F1E196569D7D}" v="8" dt="2021-03-30T11:10:44.6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94745"/>
  </p:normalViewPr>
  <p:slideViewPr>
    <p:cSldViewPr snapToGrid="0" snapToObjects="1">
      <p:cViewPr varScale="1">
        <p:scale>
          <a:sx n="62" d="100"/>
          <a:sy n="62" d="100"/>
        </p:scale>
        <p:origin x="9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kulova, Yana" userId="546d9635-a843-4a30-8d13-b75a0eea453f" providerId="ADAL" clId="{BC054FB9-C33F-4284-AD93-F1E196569D7D}"/>
    <pc:docChg chg="custSel addSld modSld">
      <pc:chgData name="Merkulova, Yana" userId="546d9635-a843-4a30-8d13-b75a0eea453f" providerId="ADAL" clId="{BC054FB9-C33F-4284-AD93-F1E196569D7D}" dt="2021-03-30T11:11:26.469" v="27" actId="1076"/>
      <pc:docMkLst>
        <pc:docMk/>
      </pc:docMkLst>
      <pc:sldChg chg="modSp mod">
        <pc:chgData name="Merkulova, Yana" userId="546d9635-a843-4a30-8d13-b75a0eea453f" providerId="ADAL" clId="{BC054FB9-C33F-4284-AD93-F1E196569D7D}" dt="2021-03-30T11:03:51.385" v="9" actId="1076"/>
        <pc:sldMkLst>
          <pc:docMk/>
          <pc:sldMk cId="0" sldId="272"/>
        </pc:sldMkLst>
        <pc:grpChg chg="mod">
          <ac:chgData name="Merkulova, Yana" userId="546d9635-a843-4a30-8d13-b75a0eea453f" providerId="ADAL" clId="{BC054FB9-C33F-4284-AD93-F1E196569D7D}" dt="2021-03-30T11:03:45.713" v="7" actId="1076"/>
          <ac:grpSpMkLst>
            <pc:docMk/>
            <pc:sldMk cId="0" sldId="272"/>
            <ac:grpSpMk id="11" creationId="{BD9E85FC-49AB-4182-B25B-09040558A39B}"/>
          </ac:grpSpMkLst>
        </pc:grpChg>
        <pc:picChg chg="mod">
          <ac:chgData name="Merkulova, Yana" userId="546d9635-a843-4a30-8d13-b75a0eea453f" providerId="ADAL" clId="{BC054FB9-C33F-4284-AD93-F1E196569D7D}" dt="2021-03-30T11:03:47.018" v="8" actId="1076"/>
          <ac:picMkLst>
            <pc:docMk/>
            <pc:sldMk cId="0" sldId="272"/>
            <ac:picMk id="14" creationId="{E7448696-D005-4D5A-8AFC-9077FA5A97F4}"/>
          </ac:picMkLst>
        </pc:picChg>
        <pc:picChg chg="mod">
          <ac:chgData name="Merkulova, Yana" userId="546d9635-a843-4a30-8d13-b75a0eea453f" providerId="ADAL" clId="{BC054FB9-C33F-4284-AD93-F1E196569D7D}" dt="2021-03-30T11:03:51.385" v="9" actId="1076"/>
          <ac:picMkLst>
            <pc:docMk/>
            <pc:sldMk cId="0" sldId="272"/>
            <ac:picMk id="15" creationId="{D9761337-D330-474E-B3B5-BDD309511643}"/>
          </ac:picMkLst>
        </pc:picChg>
      </pc:sldChg>
      <pc:sldChg chg="modSp mod">
        <pc:chgData name="Merkulova, Yana" userId="546d9635-a843-4a30-8d13-b75a0eea453f" providerId="ADAL" clId="{BC054FB9-C33F-4284-AD93-F1E196569D7D}" dt="2021-03-30T11:11:26.469" v="27" actId="1076"/>
        <pc:sldMkLst>
          <pc:docMk/>
          <pc:sldMk cId="0" sldId="275"/>
        </pc:sldMkLst>
        <pc:picChg chg="mod">
          <ac:chgData name="Merkulova, Yana" userId="546d9635-a843-4a30-8d13-b75a0eea453f" providerId="ADAL" clId="{BC054FB9-C33F-4284-AD93-F1E196569D7D}" dt="2021-03-30T11:11:26.469" v="27" actId="1076"/>
          <ac:picMkLst>
            <pc:docMk/>
            <pc:sldMk cId="0" sldId="275"/>
            <ac:picMk id="213" creationId="{00000000-0000-0000-0000-000000000000}"/>
          </ac:picMkLst>
        </pc:picChg>
      </pc:sldChg>
      <pc:sldChg chg="addSp delSp modSp mod">
        <pc:chgData name="Merkulova, Yana" userId="546d9635-a843-4a30-8d13-b75a0eea453f" providerId="ADAL" clId="{BC054FB9-C33F-4284-AD93-F1E196569D7D}" dt="2021-03-30T11:11:02.932" v="24" actId="1076"/>
        <pc:sldMkLst>
          <pc:docMk/>
          <pc:sldMk cId="0" sldId="276"/>
        </pc:sldMkLst>
        <pc:spChg chg="mod">
          <ac:chgData name="Merkulova, Yana" userId="546d9635-a843-4a30-8d13-b75a0eea453f" providerId="ADAL" clId="{BC054FB9-C33F-4284-AD93-F1E196569D7D}" dt="2021-03-30T11:11:02.932" v="24" actId="1076"/>
          <ac:spMkLst>
            <pc:docMk/>
            <pc:sldMk cId="0" sldId="276"/>
            <ac:spMk id="221" creationId="{00000000-0000-0000-0000-000000000000}"/>
          </ac:spMkLst>
        </pc:spChg>
        <pc:spChg chg="mod">
          <ac:chgData name="Merkulova, Yana" userId="546d9635-a843-4a30-8d13-b75a0eea453f" providerId="ADAL" clId="{BC054FB9-C33F-4284-AD93-F1E196569D7D}" dt="2021-03-30T11:10:57.264" v="23" actId="1076"/>
          <ac:spMkLst>
            <pc:docMk/>
            <pc:sldMk cId="0" sldId="276"/>
            <ac:spMk id="222" creationId="{00000000-0000-0000-0000-000000000000}"/>
          </ac:spMkLst>
        </pc:spChg>
        <pc:grpChg chg="add mod">
          <ac:chgData name="Merkulova, Yana" userId="546d9635-a843-4a30-8d13-b75a0eea453f" providerId="ADAL" clId="{BC054FB9-C33F-4284-AD93-F1E196569D7D}" dt="2021-03-30T11:10:49.597" v="22" actId="1076"/>
          <ac:grpSpMkLst>
            <pc:docMk/>
            <pc:sldMk cId="0" sldId="276"/>
            <ac:grpSpMk id="9" creationId="{71E06FC5-29B6-4697-9139-DD4546EFD3D8}"/>
          </ac:grpSpMkLst>
        </pc:grpChg>
        <pc:grpChg chg="del">
          <ac:chgData name="Merkulova, Yana" userId="546d9635-a843-4a30-8d13-b75a0eea453f" providerId="ADAL" clId="{BC054FB9-C33F-4284-AD93-F1E196569D7D}" dt="2021-03-30T11:10:41.153" v="20" actId="478"/>
          <ac:grpSpMkLst>
            <pc:docMk/>
            <pc:sldMk cId="0" sldId="276"/>
            <ac:grpSpMk id="225" creationId="{00000000-0000-0000-0000-000000000000}"/>
          </ac:grpSpMkLst>
        </pc:grpChg>
        <pc:picChg chg="mod">
          <ac:chgData name="Merkulova, Yana" userId="546d9635-a843-4a30-8d13-b75a0eea453f" providerId="ADAL" clId="{BC054FB9-C33F-4284-AD93-F1E196569D7D}" dt="2021-03-30T11:10:44.629" v="21"/>
          <ac:picMkLst>
            <pc:docMk/>
            <pc:sldMk cId="0" sldId="276"/>
            <ac:picMk id="10" creationId="{3D203B69-57BE-4CE6-A8E1-247A9B21E384}"/>
          </ac:picMkLst>
        </pc:picChg>
        <pc:picChg chg="mod">
          <ac:chgData name="Merkulova, Yana" userId="546d9635-a843-4a30-8d13-b75a0eea453f" providerId="ADAL" clId="{BC054FB9-C33F-4284-AD93-F1E196569D7D}" dt="2021-03-30T11:10:44.629" v="21"/>
          <ac:picMkLst>
            <pc:docMk/>
            <pc:sldMk cId="0" sldId="276"/>
            <ac:picMk id="11" creationId="{FCCF58BC-C06E-48AC-96BD-50BC589D340B}"/>
          </ac:picMkLst>
        </pc:picChg>
      </pc:sldChg>
      <pc:sldChg chg="addSp modSp mod">
        <pc:chgData name="Merkulova, Yana" userId="546d9635-a843-4a30-8d13-b75a0eea453f" providerId="ADAL" clId="{BC054FB9-C33F-4284-AD93-F1E196569D7D}" dt="2021-03-30T11:11:17.116" v="26" actId="1076"/>
        <pc:sldMkLst>
          <pc:docMk/>
          <pc:sldMk cId="0" sldId="277"/>
        </pc:sldMkLst>
        <pc:spChg chg="add mod">
          <ac:chgData name="Merkulova, Yana" userId="546d9635-a843-4a30-8d13-b75a0eea453f" providerId="ADAL" clId="{BC054FB9-C33F-4284-AD93-F1E196569D7D}" dt="2021-03-30T11:06:30.433" v="11" actId="1076"/>
          <ac:spMkLst>
            <pc:docMk/>
            <pc:sldMk cId="0" sldId="277"/>
            <ac:spMk id="7" creationId="{DF01EA55-2C64-4D42-99E2-A87352AABAB6}"/>
          </ac:spMkLst>
        </pc:spChg>
        <pc:spChg chg="add mod">
          <ac:chgData name="Merkulova, Yana" userId="546d9635-a843-4a30-8d13-b75a0eea453f" providerId="ADAL" clId="{BC054FB9-C33F-4284-AD93-F1E196569D7D}" dt="2021-03-30T11:11:17.116" v="26" actId="1076"/>
          <ac:spMkLst>
            <pc:docMk/>
            <pc:sldMk cId="0" sldId="277"/>
            <ac:spMk id="8" creationId="{7A13A3EB-4C1F-43F6-A782-A8E141265344}"/>
          </ac:spMkLst>
        </pc:spChg>
        <pc:spChg chg="mod">
          <ac:chgData name="Merkulova, Yana" userId="546d9635-a843-4a30-8d13-b75a0eea453f" providerId="ADAL" clId="{BC054FB9-C33F-4284-AD93-F1E196569D7D}" dt="2021-03-30T11:08:19.936" v="18" actId="6549"/>
          <ac:spMkLst>
            <pc:docMk/>
            <pc:sldMk cId="0" sldId="277"/>
            <ac:spMk id="228" creationId="{00000000-0000-0000-0000-000000000000}"/>
          </ac:spMkLst>
        </pc:spChg>
        <pc:grpChg chg="mod">
          <ac:chgData name="Merkulova, Yana" userId="546d9635-a843-4a30-8d13-b75a0eea453f" providerId="ADAL" clId="{BC054FB9-C33F-4284-AD93-F1E196569D7D}" dt="2021-03-30T11:11:12.810" v="25" actId="1076"/>
          <ac:grpSpMkLst>
            <pc:docMk/>
            <pc:sldMk cId="0" sldId="277"/>
            <ac:grpSpMk id="231" creationId="{00000000-0000-0000-0000-000000000000}"/>
          </ac:grpSpMkLst>
        </pc:grpChg>
      </pc:sldChg>
      <pc:sldChg chg="modSp add mod">
        <pc:chgData name="Merkulova, Yana" userId="546d9635-a843-4a30-8d13-b75a0eea453f" providerId="ADAL" clId="{BC054FB9-C33F-4284-AD93-F1E196569D7D}" dt="2021-03-30T11:08:23.700" v="19" actId="20577"/>
        <pc:sldMkLst>
          <pc:docMk/>
          <pc:sldMk cId="3188318611" sldId="285"/>
        </pc:sldMkLst>
        <pc:spChg chg="mod">
          <ac:chgData name="Merkulova, Yana" userId="546d9635-a843-4a30-8d13-b75a0eea453f" providerId="ADAL" clId="{BC054FB9-C33F-4284-AD93-F1E196569D7D}" dt="2021-03-30T11:08:23.700" v="19" actId="20577"/>
          <ac:spMkLst>
            <pc:docMk/>
            <pc:sldMk cId="3188318611" sldId="285"/>
            <ac:spMk id="2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59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ntalprofestiva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4"/>
          <p:cNvSpPr/>
          <p:nvPr/>
        </p:nvSpPr>
        <p:spPr>
          <a:xfrm>
            <a:off x="0" y="3015340"/>
            <a:ext cx="9818914" cy="1752601"/>
          </a:xfrm>
          <a:prstGeom prst="rect">
            <a:avLst/>
          </a:prstGeom>
          <a:solidFill>
            <a:srgbClr val="2E2E2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extBox 5"/>
          <p:cNvSpPr txBox="1"/>
          <p:nvPr/>
        </p:nvSpPr>
        <p:spPr>
          <a:xfrm>
            <a:off x="459376" y="3287488"/>
            <a:ext cx="899813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cap="all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Название клинического случая</a:t>
            </a:r>
          </a:p>
        </p:txBody>
      </p:sp>
      <p:sp>
        <p:nvSpPr>
          <p:cNvPr id="96" name="Конкурс клинических работ по ортодонтии"/>
          <p:cNvSpPr txBox="1"/>
          <p:nvPr/>
        </p:nvSpPr>
        <p:spPr>
          <a:xfrm>
            <a:off x="5267774" y="51302"/>
            <a:ext cx="449501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cap="all">
                <a:solidFill>
                  <a:srgbClr val="53535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 err="1"/>
              <a:t>Конкурс</a:t>
            </a:r>
            <a:r>
              <a:rPr dirty="0"/>
              <a:t> </a:t>
            </a:r>
            <a:r>
              <a:rPr dirty="0" err="1"/>
              <a:t>клинических</a:t>
            </a:r>
            <a:r>
              <a:rPr dirty="0"/>
              <a:t> </a:t>
            </a:r>
            <a:r>
              <a:rPr dirty="0" err="1"/>
              <a:t>работ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ортодонтии</a:t>
            </a:r>
            <a:endParaRPr dirty="0"/>
          </a:p>
        </p:txBody>
      </p:sp>
      <p:sp>
        <p:nvSpPr>
          <p:cNvPr id="97" name="TextBox 6"/>
          <p:cNvSpPr txBox="1"/>
          <p:nvPr/>
        </p:nvSpPr>
        <p:spPr>
          <a:xfrm>
            <a:off x="448490" y="1279750"/>
            <a:ext cx="8998134" cy="165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ФИО врача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Опыт работы: 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Город: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Контактный телефон: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E-mail: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3"/>
          <p:cNvSpPr txBox="1"/>
          <p:nvPr/>
        </p:nvSpPr>
        <p:spPr>
          <a:xfrm>
            <a:off x="585264" y="1212134"/>
            <a:ext cx="1017802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sp>
        <p:nvSpPr>
          <p:cNvPr id="119" name="TextBox 4"/>
          <p:cNvSpPr txBox="1"/>
          <p:nvPr/>
        </p:nvSpPr>
        <p:spPr>
          <a:xfrm>
            <a:off x="556089" y="6202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Верхняя</a:t>
            </a:r>
            <a:r>
              <a:rPr dirty="0"/>
              <a:t> </a:t>
            </a:r>
            <a:r>
              <a:rPr dirty="0" err="1"/>
              <a:t>челюсть</a:t>
            </a:r>
            <a:endParaRPr dirty="0"/>
          </a:p>
        </p:txBody>
      </p:sp>
      <p:grpSp>
        <p:nvGrpSpPr>
          <p:cNvPr id="122" name="Group"/>
          <p:cNvGrpSpPr/>
          <p:nvPr/>
        </p:nvGrpSpPr>
        <p:grpSpPr>
          <a:xfrm>
            <a:off x="578127" y="3264920"/>
            <a:ext cx="8204705" cy="2895711"/>
            <a:chOff x="0" y="0"/>
            <a:chExt cx="8204704" cy="2895710"/>
          </a:xfrm>
        </p:grpSpPr>
        <p:pic>
          <p:nvPicPr>
            <p:cNvPr id="120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178129" y="0"/>
              <a:ext cx="4026576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3" name="TextBox 4"/>
          <p:cNvSpPr txBox="1"/>
          <p:nvPr/>
        </p:nvSpPr>
        <p:spPr>
          <a:xfrm>
            <a:off x="4749211" y="6202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Нижняя челюсть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573858" y="1976449"/>
            <a:ext cx="11503012" cy="136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Внутриротовые фотографии пациента «до» лечения</a:t>
            </a:r>
            <a:r>
              <a:t> </a:t>
            </a:r>
          </a:p>
          <a:p>
            <a:pPr defTabSz="457200">
              <a:spcBef>
                <a:spcPts val="1100"/>
              </a:spcBef>
              <a:buFont typeface="Arial"/>
              <a:tabLst>
                <a:tab pos="457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Фотографии зубных рядов должны по возможности  включать себя  последние моляры каждой зубной дуги.</a:t>
            </a:r>
          </a:p>
          <a:p>
            <a:pPr defTabSz="457200">
              <a:spcBef>
                <a:spcPts val="1300"/>
              </a:spcBef>
              <a:buFont typeface="Symbol"/>
              <a:defRPr sz="1200" i="1">
                <a:solidFill>
                  <a:srgbClr val="535353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Здесь указаны минимальные требования. Если вы считаете важным дополнить этот список в презентуемом вами случае лечения - сделайте это.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3"/>
          <p:cNvSpPr txBox="1"/>
          <p:nvPr/>
        </p:nvSpPr>
        <p:spPr>
          <a:xfrm>
            <a:off x="572675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sp>
        <p:nvSpPr>
          <p:cNvPr id="136" name="TextBox 4"/>
          <p:cNvSpPr txBox="1"/>
          <p:nvPr/>
        </p:nvSpPr>
        <p:spPr>
          <a:xfrm>
            <a:off x="637915" y="5373064"/>
            <a:ext cx="44993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37" name="TextBox 4"/>
          <p:cNvSpPr txBox="1"/>
          <p:nvPr/>
        </p:nvSpPr>
        <p:spPr>
          <a:xfrm>
            <a:off x="4440790" y="5373064"/>
            <a:ext cx="449936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Саггитальная</a:t>
            </a:r>
            <a:r>
              <a:rPr dirty="0"/>
              <a:t> </a:t>
            </a:r>
            <a:r>
              <a:rPr dirty="0" err="1"/>
              <a:t>щель</a:t>
            </a:r>
            <a:r>
              <a:rPr lang="ru-RU" dirty="0"/>
              <a:t> (при наличии)</a:t>
            </a:r>
            <a:endParaRPr dirty="0"/>
          </a:p>
        </p:txBody>
      </p:sp>
      <p:sp>
        <p:nvSpPr>
          <p:cNvPr id="138" name="TextBox 4"/>
          <p:cNvSpPr txBox="1"/>
          <p:nvPr/>
        </p:nvSpPr>
        <p:spPr>
          <a:xfrm>
            <a:off x="586447" y="1958736"/>
            <a:ext cx="11503011" cy="102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Внутриротовые фотографии пациента «до» лечения</a:t>
            </a:r>
            <a:r>
              <a:t> </a:t>
            </a:r>
          </a:p>
          <a:p>
            <a:pPr defTabSz="457200">
              <a:spcBef>
                <a:spcPts val="1300"/>
              </a:spcBef>
              <a:buFont typeface="Symbol"/>
              <a:defRPr sz="1300" i="1">
                <a:solidFill>
                  <a:srgbClr val="535353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39" name="Picture Placeholder 2" descr="Picture Placeholder 2"/>
          <p:cNvPicPr>
            <a:picLocks noChangeAspect="1"/>
          </p:cNvPicPr>
          <p:nvPr/>
        </p:nvPicPr>
        <p:blipFill>
          <a:blip r:embed="rId3"/>
          <a:srcRect l="13547" r="13548"/>
          <a:stretch>
            <a:fillRect/>
          </a:stretch>
        </p:blipFill>
        <p:spPr>
          <a:xfrm>
            <a:off x="4398520" y="2690726"/>
            <a:ext cx="3600567" cy="2589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Placeholder 2" descr="Picture Placeholder 2"/>
          <p:cNvPicPr>
            <a:picLocks noChangeAspect="1"/>
          </p:cNvPicPr>
          <p:nvPr/>
        </p:nvPicPr>
        <p:blipFill>
          <a:blip r:embed="rId3"/>
          <a:srcRect l="13548" r="13547"/>
          <a:stretch>
            <a:fillRect/>
          </a:stretch>
        </p:blipFill>
        <p:spPr>
          <a:xfrm>
            <a:off x="641070" y="2690726"/>
            <a:ext cx="3600540" cy="2589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Placeholder 2" descr="Picture Placeholder 2"/>
          <p:cNvPicPr>
            <a:picLocks noChangeAspect="1"/>
          </p:cNvPicPr>
          <p:nvPr/>
        </p:nvPicPr>
        <p:blipFill>
          <a:blip r:embed="rId3"/>
          <a:srcRect l="13547" r="13548"/>
          <a:stretch>
            <a:fillRect/>
          </a:stretch>
        </p:blipFill>
        <p:spPr>
          <a:xfrm>
            <a:off x="8155969" y="2690726"/>
            <a:ext cx="3600567" cy="258934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Box 4"/>
          <p:cNvSpPr txBox="1"/>
          <p:nvPr/>
        </p:nvSpPr>
        <p:spPr>
          <a:xfrm>
            <a:off x="8212194" y="5373064"/>
            <a:ext cx="449936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Дополнительные фотографии</a:t>
            </a:r>
            <a:endParaRPr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B3828D3-A20A-E94E-A826-5B81F344E861}"/>
              </a:ext>
            </a:extLst>
          </p:cNvPr>
          <p:cNvSpPr txBox="1"/>
          <p:nvPr/>
        </p:nvSpPr>
        <p:spPr>
          <a:xfrm>
            <a:off x="637916" y="5354111"/>
            <a:ext cx="449936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Дополнительные фотографии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3"/>
          <p:cNvSpPr txBox="1"/>
          <p:nvPr/>
        </p:nvSpPr>
        <p:spPr>
          <a:xfrm>
            <a:off x="572675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sp>
        <p:nvSpPr>
          <p:cNvPr id="148" name="TextBox 4"/>
          <p:cNvSpPr txBox="1"/>
          <p:nvPr/>
        </p:nvSpPr>
        <p:spPr>
          <a:xfrm>
            <a:off x="586447" y="1958736"/>
            <a:ext cx="11503011" cy="682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b="0"/>
            </a:pPr>
            <a:r>
              <a:rPr b="1"/>
              <a:t>Данные анализа ТРГ до лечения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0497AE5-3700-7741-ABE5-CC7DBC3FE637}"/>
              </a:ext>
            </a:extLst>
          </p:cNvPr>
          <p:cNvSpPr txBox="1"/>
          <p:nvPr/>
        </p:nvSpPr>
        <p:spPr>
          <a:xfrm>
            <a:off x="7292144" y="6175582"/>
            <a:ext cx="449936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Анализ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3CACAE3-2434-A54E-915F-9F3E1C50EC14}"/>
              </a:ext>
            </a:extLst>
          </p:cNvPr>
          <p:cNvSpPr txBox="1"/>
          <p:nvPr/>
        </p:nvSpPr>
        <p:spPr>
          <a:xfrm>
            <a:off x="1010696" y="6206995"/>
            <a:ext cx="449936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Снимок</a:t>
            </a:r>
            <a:endParaRPr dirty="0"/>
          </a:p>
        </p:txBody>
      </p:sp>
      <p:pic>
        <p:nvPicPr>
          <p:cNvPr id="9" name="Picture Placeholder 2" descr="Picture Placeholder 2">
            <a:extLst>
              <a:ext uri="{FF2B5EF4-FFF2-40B4-BE49-F238E27FC236}">
                <a16:creationId xmlns:a16="http://schemas.microsoft.com/office/drawing/2014/main" id="{55E20A2B-73C5-4D5F-8135-EFD2425B17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48" r="13547"/>
          <a:stretch>
            <a:fillRect/>
          </a:stretch>
        </p:blipFill>
        <p:spPr>
          <a:xfrm>
            <a:off x="641069" y="2690726"/>
            <a:ext cx="4619299" cy="3321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Placeholder 2" descr="Picture Placeholder 2">
            <a:extLst>
              <a:ext uri="{FF2B5EF4-FFF2-40B4-BE49-F238E27FC236}">
                <a16:creationId xmlns:a16="http://schemas.microsoft.com/office/drawing/2014/main" id="{A5DA08F9-5441-4357-9795-344F7B3B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48" r="13547"/>
          <a:stretch>
            <a:fillRect/>
          </a:stretch>
        </p:blipFill>
        <p:spPr>
          <a:xfrm>
            <a:off x="6670287" y="2690726"/>
            <a:ext cx="4619299" cy="3321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3"/>
          <p:cNvSpPr txBox="1"/>
          <p:nvPr/>
        </p:nvSpPr>
        <p:spPr>
          <a:xfrm>
            <a:off x="572675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pic>
        <p:nvPicPr>
          <p:cNvPr id="151" name="Picture Placeholder 2" descr="Picture Placeholder 2"/>
          <p:cNvPicPr>
            <a:picLocks noChangeAspect="1"/>
          </p:cNvPicPr>
          <p:nvPr/>
        </p:nvPicPr>
        <p:blipFill>
          <a:blip r:embed="rId3"/>
          <a:srcRect l="13138" t="4509" r="13957" b="36773"/>
          <a:stretch>
            <a:fillRect/>
          </a:stretch>
        </p:blipFill>
        <p:spPr>
          <a:xfrm>
            <a:off x="596933" y="2483220"/>
            <a:ext cx="8407636" cy="355019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4"/>
          <p:cNvSpPr txBox="1"/>
          <p:nvPr/>
        </p:nvSpPr>
        <p:spPr>
          <a:xfrm>
            <a:off x="586447" y="1870615"/>
            <a:ext cx="11503011" cy="67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Данные ОПТГ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3"/>
          <p:cNvSpPr txBox="1"/>
          <p:nvPr/>
        </p:nvSpPr>
        <p:spPr>
          <a:xfrm>
            <a:off x="610441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sp>
        <p:nvSpPr>
          <p:cNvPr id="155" name="TextBox 4"/>
          <p:cNvSpPr txBox="1"/>
          <p:nvPr/>
        </p:nvSpPr>
        <p:spPr>
          <a:xfrm>
            <a:off x="611624" y="2040562"/>
            <a:ext cx="11503012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 dirty="0" err="1"/>
              <a:t>Данные</a:t>
            </a:r>
            <a:r>
              <a:rPr b="1" dirty="0"/>
              <a:t> КЛКТ (</a:t>
            </a:r>
            <a:r>
              <a:rPr b="1" dirty="0" err="1"/>
              <a:t>добавит</a:t>
            </a:r>
            <a:r>
              <a:rPr lang="ru-RU" b="1" dirty="0"/>
              <a:t>ь</a:t>
            </a:r>
            <a:r>
              <a:rPr lang="ru-RU" dirty="0"/>
              <a:t>, </a:t>
            </a:r>
            <a:r>
              <a:rPr lang="ru-RU" b="1" dirty="0"/>
              <a:t>если </a:t>
            </a:r>
            <a:r>
              <a:rPr b="1" dirty="0" err="1"/>
              <a:t>есть</a:t>
            </a:r>
            <a:r>
              <a:rPr b="1" dirty="0"/>
              <a:t>)</a:t>
            </a:r>
            <a:r>
              <a:rPr lang="ru-RU" b="1" dirty="0"/>
              <a:t>.</a:t>
            </a:r>
          </a:p>
          <a:p>
            <a:pPr>
              <a:defRPr b="0"/>
            </a:pPr>
            <a:r>
              <a:rPr lang="ru-RU" dirty="0"/>
              <a:t>Д</a:t>
            </a:r>
            <a:r>
              <a:rPr b="1" dirty="0" err="1"/>
              <a:t>иагностическая</a:t>
            </a:r>
            <a:r>
              <a:rPr b="1" dirty="0"/>
              <a:t> </a:t>
            </a:r>
            <a:r>
              <a:rPr b="1" dirty="0" err="1"/>
              <a:t>гипсовка</a:t>
            </a:r>
            <a:r>
              <a:rPr b="1" dirty="0"/>
              <a:t> </a:t>
            </a:r>
            <a:r>
              <a:rPr b="1" dirty="0" err="1"/>
              <a:t>моделей</a:t>
            </a:r>
            <a:r>
              <a:rPr b="1" dirty="0"/>
              <a:t> (</a:t>
            </a:r>
            <a:r>
              <a:rPr lang="ru-RU" b="1" dirty="0"/>
              <a:t>добавить, </a:t>
            </a:r>
            <a:r>
              <a:rPr b="1" dirty="0" err="1"/>
              <a:t>если</a:t>
            </a:r>
            <a:r>
              <a:rPr b="1" dirty="0"/>
              <a:t> </a:t>
            </a:r>
            <a:r>
              <a:rPr b="1" dirty="0" err="1"/>
              <a:t>есть</a:t>
            </a:r>
            <a:r>
              <a:rPr b="1" dirty="0"/>
              <a:t>)</a:t>
            </a:r>
            <a:r>
              <a:rPr lang="ru-RU" b="1" dirty="0"/>
              <a:t>.</a:t>
            </a:r>
            <a:endParaRPr b="1" dirty="0"/>
          </a:p>
        </p:txBody>
      </p:sp>
      <p:grpSp>
        <p:nvGrpSpPr>
          <p:cNvPr id="158" name="Group"/>
          <p:cNvGrpSpPr/>
          <p:nvPr/>
        </p:nvGrpSpPr>
        <p:grpSpPr>
          <a:xfrm>
            <a:off x="603304" y="2854782"/>
            <a:ext cx="8793137" cy="3055715"/>
            <a:chOff x="0" y="0"/>
            <a:chExt cx="8793135" cy="3055713"/>
          </a:xfrm>
        </p:grpSpPr>
        <p:pic>
          <p:nvPicPr>
            <p:cNvPr id="156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7" r="13548"/>
            <a:stretch>
              <a:fillRect/>
            </a:stretch>
          </p:blipFill>
          <p:spPr>
            <a:xfrm>
              <a:off x="4566241" y="15943"/>
              <a:ext cx="4226895" cy="3039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7"/>
            <a:stretch>
              <a:fillRect/>
            </a:stretch>
          </p:blipFill>
          <p:spPr>
            <a:xfrm>
              <a:off x="0" y="0"/>
              <a:ext cx="4226863" cy="3039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3"/>
          <p:cNvSpPr txBox="1"/>
          <p:nvPr/>
        </p:nvSpPr>
        <p:spPr>
          <a:xfrm>
            <a:off x="610441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sp>
        <p:nvSpPr>
          <p:cNvPr id="155" name="TextBox 4"/>
          <p:cNvSpPr txBox="1"/>
          <p:nvPr/>
        </p:nvSpPr>
        <p:spPr>
          <a:xfrm>
            <a:off x="611624" y="2040562"/>
            <a:ext cx="11503012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 dirty="0" err="1"/>
              <a:t>Данные</a:t>
            </a:r>
            <a:r>
              <a:rPr b="1" dirty="0"/>
              <a:t> КЛКТ (</a:t>
            </a:r>
            <a:r>
              <a:rPr b="1" dirty="0" err="1"/>
              <a:t>добавит</a:t>
            </a:r>
            <a:r>
              <a:rPr lang="ru-RU" b="1" dirty="0"/>
              <a:t>ь</a:t>
            </a:r>
            <a:r>
              <a:rPr lang="ru-RU" dirty="0"/>
              <a:t>, </a:t>
            </a:r>
            <a:r>
              <a:rPr lang="ru-RU" b="1" dirty="0"/>
              <a:t>если </a:t>
            </a:r>
            <a:r>
              <a:rPr b="1" dirty="0" err="1"/>
              <a:t>есть</a:t>
            </a:r>
            <a:r>
              <a:rPr b="1" dirty="0"/>
              <a:t>)</a:t>
            </a:r>
            <a:r>
              <a:rPr lang="ru-RU" b="1" dirty="0"/>
              <a:t>.</a:t>
            </a:r>
          </a:p>
          <a:p>
            <a:pPr>
              <a:defRPr b="0"/>
            </a:pPr>
            <a:r>
              <a:rPr lang="ru-RU" dirty="0"/>
              <a:t>Д</a:t>
            </a:r>
            <a:r>
              <a:rPr b="1" dirty="0" err="1"/>
              <a:t>иагностическая</a:t>
            </a:r>
            <a:r>
              <a:rPr b="1" dirty="0"/>
              <a:t> </a:t>
            </a:r>
            <a:r>
              <a:rPr b="1" dirty="0" err="1"/>
              <a:t>гипсовка</a:t>
            </a:r>
            <a:r>
              <a:rPr b="1" dirty="0"/>
              <a:t> </a:t>
            </a:r>
            <a:r>
              <a:rPr b="1" dirty="0" err="1"/>
              <a:t>моделей</a:t>
            </a:r>
            <a:r>
              <a:rPr b="1" dirty="0"/>
              <a:t> (</a:t>
            </a:r>
            <a:r>
              <a:rPr lang="ru-RU" b="1" dirty="0"/>
              <a:t>добавить, </a:t>
            </a:r>
            <a:r>
              <a:rPr b="1" dirty="0" err="1"/>
              <a:t>если</a:t>
            </a:r>
            <a:r>
              <a:rPr b="1" dirty="0"/>
              <a:t> </a:t>
            </a:r>
            <a:r>
              <a:rPr b="1" dirty="0" err="1"/>
              <a:t>есть</a:t>
            </a:r>
            <a:r>
              <a:rPr b="1" dirty="0"/>
              <a:t>)</a:t>
            </a:r>
            <a:r>
              <a:rPr lang="ru-RU" b="1" dirty="0"/>
              <a:t>.</a:t>
            </a:r>
            <a:endParaRPr b="1" dirty="0"/>
          </a:p>
        </p:txBody>
      </p:sp>
      <p:grpSp>
        <p:nvGrpSpPr>
          <p:cNvPr id="158" name="Group"/>
          <p:cNvGrpSpPr/>
          <p:nvPr/>
        </p:nvGrpSpPr>
        <p:grpSpPr>
          <a:xfrm>
            <a:off x="603304" y="2854782"/>
            <a:ext cx="8793137" cy="3055715"/>
            <a:chOff x="0" y="0"/>
            <a:chExt cx="8793135" cy="3055713"/>
          </a:xfrm>
        </p:grpSpPr>
        <p:pic>
          <p:nvPicPr>
            <p:cNvPr id="156" name="Picture Placeholder 2" descr="Picture Placeholder 2"/>
            <p:cNvPicPr>
              <a:picLocks noChangeAspect="1"/>
            </p:cNvPicPr>
            <p:nvPr/>
          </p:nvPicPr>
          <p:blipFill>
            <a:blip r:embed="rId2"/>
            <a:srcRect l="13547" r="13548"/>
            <a:stretch>
              <a:fillRect/>
            </a:stretch>
          </p:blipFill>
          <p:spPr>
            <a:xfrm>
              <a:off x="4566241" y="15943"/>
              <a:ext cx="4226895" cy="3039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icture Placeholder 2" descr="Picture Placeholder 2"/>
            <p:cNvPicPr>
              <a:picLocks noChangeAspect="1"/>
            </p:cNvPicPr>
            <p:nvPr/>
          </p:nvPicPr>
          <p:blipFill>
            <a:blip r:embed="rId2"/>
            <a:srcRect l="13548" r="13547"/>
            <a:stretch>
              <a:fillRect/>
            </a:stretch>
          </p:blipFill>
          <p:spPr>
            <a:xfrm>
              <a:off x="0" y="0"/>
              <a:ext cx="4226863" cy="3039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181502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5"/>
          <p:cNvSpPr txBox="1"/>
          <p:nvPr/>
        </p:nvSpPr>
        <p:spPr>
          <a:xfrm>
            <a:off x="534909" y="2267660"/>
            <a:ext cx="89981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Фото клинического случая</a:t>
            </a:r>
          </a:p>
        </p:txBody>
      </p:sp>
      <p:sp>
        <p:nvSpPr>
          <p:cNvPr id="161" name="Прямоугольник 9"/>
          <p:cNvSpPr/>
          <p:nvPr/>
        </p:nvSpPr>
        <p:spPr>
          <a:xfrm>
            <a:off x="535576" y="2973976"/>
            <a:ext cx="10080002" cy="45720"/>
          </a:xfrm>
          <a:prstGeom prst="rect">
            <a:avLst/>
          </a:prstGeom>
          <a:solidFill>
            <a:srgbClr val="FF5F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TextBox 5"/>
          <p:cNvSpPr txBox="1"/>
          <p:nvPr/>
        </p:nvSpPr>
        <p:spPr>
          <a:xfrm>
            <a:off x="597852" y="3139272"/>
            <a:ext cx="8998133" cy="41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 b="1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Результат лечения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3"/>
          <p:cNvSpPr txBox="1"/>
          <p:nvPr/>
        </p:nvSpPr>
        <p:spPr>
          <a:xfrm>
            <a:off x="597852" y="1250679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</a:t>
            </a:r>
          </a:p>
        </p:txBody>
      </p:sp>
      <p:sp>
        <p:nvSpPr>
          <p:cNvPr id="165" name="TextBox 4"/>
          <p:cNvSpPr txBox="1"/>
          <p:nvPr/>
        </p:nvSpPr>
        <p:spPr>
          <a:xfrm>
            <a:off x="573858" y="2004854"/>
            <a:ext cx="10498923" cy="74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Фронтальная фотография зубных рядов до/после лечения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603304" y="2687370"/>
            <a:ext cx="9127763" cy="3221488"/>
            <a:chOff x="0" y="0"/>
            <a:chExt cx="9127761" cy="3221487"/>
          </a:xfrm>
        </p:grpSpPr>
        <p:pic>
          <p:nvPicPr>
            <p:cNvPr id="166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ADFBBD1F-4B9A-4B78-B684-60B11AD782D7}"/>
              </a:ext>
            </a:extLst>
          </p:cNvPr>
          <p:cNvSpPr txBox="1"/>
          <p:nvPr/>
        </p:nvSpPr>
        <p:spPr>
          <a:xfrm>
            <a:off x="556089" y="6202687"/>
            <a:ext cx="44993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До лечения</a:t>
            </a:r>
            <a:endParaRPr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806793F-49E1-4688-8797-F144028CFC95}"/>
              </a:ext>
            </a:extLst>
          </p:cNvPr>
          <p:cNvSpPr txBox="1"/>
          <p:nvPr/>
        </p:nvSpPr>
        <p:spPr>
          <a:xfrm>
            <a:off x="5251488" y="6202687"/>
            <a:ext cx="44993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После лечения</a:t>
            </a: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3"/>
          <p:cNvSpPr txBox="1"/>
          <p:nvPr/>
        </p:nvSpPr>
        <p:spPr>
          <a:xfrm>
            <a:off x="572675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</a:t>
            </a:r>
          </a:p>
        </p:txBody>
      </p:sp>
      <p:sp>
        <p:nvSpPr>
          <p:cNvPr id="171" name="TextBox 4"/>
          <p:cNvSpPr txBox="1"/>
          <p:nvPr/>
        </p:nvSpPr>
        <p:spPr>
          <a:xfrm>
            <a:off x="573858" y="1793914"/>
            <a:ext cx="1150301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Фотографии</a:t>
            </a:r>
            <a:r>
              <a:rPr b="1" dirty="0"/>
              <a:t> </a:t>
            </a:r>
            <a:r>
              <a:rPr b="1" dirty="0" err="1"/>
              <a:t>бокового</a:t>
            </a:r>
            <a:r>
              <a:rPr b="1" dirty="0"/>
              <a:t> </a:t>
            </a:r>
            <a:r>
              <a:rPr b="1" dirty="0" err="1"/>
              <a:t>смыкания</a:t>
            </a:r>
            <a:r>
              <a:rPr b="1" dirty="0"/>
              <a:t> </a:t>
            </a:r>
            <a:r>
              <a:rPr b="1" dirty="0" err="1"/>
              <a:t>зубов</a:t>
            </a:r>
            <a:r>
              <a:rPr b="1" dirty="0"/>
              <a:t> (</a:t>
            </a:r>
            <a:r>
              <a:rPr b="1" dirty="0" err="1"/>
              <a:t>до</a:t>
            </a:r>
            <a:r>
              <a:rPr b="1" dirty="0"/>
              <a:t>/</a:t>
            </a:r>
            <a:r>
              <a:rPr b="1" dirty="0" err="1"/>
              <a:t>после</a:t>
            </a:r>
            <a:r>
              <a:rPr lang="ru-RU" b="1" dirty="0"/>
              <a:t> лечения</a:t>
            </a:r>
            <a:r>
              <a:rPr b="1" dirty="0"/>
              <a:t>) </a:t>
            </a:r>
          </a:p>
          <a:p>
            <a:pPr defTabSz="457200">
              <a:buFont typeface="Arial"/>
              <a:tabLst>
                <a:tab pos="457200" algn="l"/>
              </a:tabLst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Боковые</a:t>
            </a:r>
            <a:r>
              <a:rPr sz="1400" dirty="0"/>
              <a:t> </a:t>
            </a:r>
            <a:r>
              <a:rPr sz="1400" dirty="0" err="1"/>
              <a:t>фотографии</a:t>
            </a:r>
            <a:r>
              <a:rPr sz="1400" dirty="0"/>
              <a:t> </a:t>
            </a:r>
            <a:r>
              <a:rPr sz="1400" dirty="0" err="1"/>
              <a:t>должны</a:t>
            </a:r>
            <a:r>
              <a:rPr sz="1400" dirty="0"/>
              <a:t> </a:t>
            </a:r>
            <a:r>
              <a:rPr sz="1400" dirty="0" err="1"/>
              <a:t>включать</a:t>
            </a:r>
            <a:r>
              <a:rPr sz="1400" dirty="0"/>
              <a:t> в </a:t>
            </a:r>
            <a:r>
              <a:rPr sz="1400" dirty="0" err="1"/>
              <a:t>себя</a:t>
            </a:r>
            <a:r>
              <a:rPr sz="1400" dirty="0"/>
              <a:t> </a:t>
            </a:r>
            <a:r>
              <a:rPr sz="1400" dirty="0" err="1"/>
              <a:t>строго</a:t>
            </a:r>
            <a:r>
              <a:rPr sz="1400" dirty="0"/>
              <a:t> </a:t>
            </a:r>
            <a:r>
              <a:rPr sz="1400" dirty="0" err="1"/>
              <a:t>перпендикулярное</a:t>
            </a:r>
            <a:r>
              <a:rPr sz="1400" dirty="0"/>
              <a:t> </a:t>
            </a:r>
            <a:r>
              <a:rPr sz="1400" dirty="0" err="1"/>
              <a:t>изображение</a:t>
            </a:r>
            <a:r>
              <a:rPr sz="1400" dirty="0"/>
              <a:t> </a:t>
            </a:r>
            <a:r>
              <a:rPr sz="1400" dirty="0" err="1"/>
              <a:t>клыка</a:t>
            </a:r>
            <a:endParaRPr lang="ru-RU" sz="1400" dirty="0"/>
          </a:p>
          <a:p>
            <a:pPr defTabSz="457200">
              <a:buFont typeface="Arial"/>
              <a:tabLst>
                <a:tab pos="457200" algn="l"/>
              </a:tabLst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для</a:t>
            </a:r>
            <a:r>
              <a:rPr sz="1400" dirty="0"/>
              <a:t> </a:t>
            </a:r>
            <a:r>
              <a:rPr sz="1400" dirty="0" err="1"/>
              <a:t>точного</a:t>
            </a:r>
            <a:r>
              <a:rPr sz="1400" dirty="0"/>
              <a:t> </a:t>
            </a:r>
            <a:r>
              <a:rPr sz="1400" dirty="0" err="1"/>
              <a:t>определения</a:t>
            </a:r>
            <a:r>
              <a:rPr sz="1400" dirty="0"/>
              <a:t> </a:t>
            </a:r>
            <a:r>
              <a:rPr sz="1400" dirty="0" err="1"/>
              <a:t>класса</a:t>
            </a:r>
            <a:r>
              <a:rPr sz="1400" dirty="0"/>
              <a:t> </a:t>
            </a:r>
            <a:r>
              <a:rPr sz="1400" dirty="0" err="1"/>
              <a:t>по</a:t>
            </a:r>
            <a:r>
              <a:rPr sz="1400" dirty="0"/>
              <a:t> </a:t>
            </a:r>
            <a:r>
              <a:rPr sz="1400" dirty="0" err="1"/>
              <a:t>Энглю</a:t>
            </a:r>
            <a:r>
              <a:rPr sz="1400" dirty="0"/>
              <a:t>. </a:t>
            </a:r>
            <a:r>
              <a:rPr sz="1400" dirty="0" err="1"/>
              <a:t>Если</a:t>
            </a:r>
            <a:r>
              <a:rPr sz="1400" dirty="0"/>
              <a:t> </a:t>
            </a:r>
            <a:r>
              <a:rPr sz="1400" dirty="0" err="1"/>
              <a:t>фотографий</a:t>
            </a:r>
            <a:r>
              <a:rPr sz="1400" dirty="0"/>
              <a:t> </a:t>
            </a:r>
            <a:r>
              <a:rPr sz="1400" dirty="0" err="1"/>
              <a:t>несколько</a:t>
            </a:r>
            <a:r>
              <a:rPr sz="1400" dirty="0"/>
              <a:t>, </a:t>
            </a:r>
            <a:r>
              <a:rPr sz="1400" dirty="0" err="1"/>
              <a:t>прикрепите</a:t>
            </a:r>
            <a:r>
              <a:rPr sz="1400" dirty="0"/>
              <a:t> </a:t>
            </a:r>
            <a:r>
              <a:rPr sz="1400" dirty="0" err="1"/>
              <a:t>их</a:t>
            </a:r>
            <a:r>
              <a:rPr sz="1400" dirty="0"/>
              <a:t>, </a:t>
            </a:r>
            <a:r>
              <a:rPr sz="1400" dirty="0" err="1"/>
              <a:t>пожалуйста</a:t>
            </a:r>
            <a:r>
              <a:rPr sz="1400" dirty="0"/>
              <a:t>.</a:t>
            </a:r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4CC8DBB2-9A59-416C-B6A4-59D5A179F405}"/>
              </a:ext>
            </a:extLst>
          </p:cNvPr>
          <p:cNvGrpSpPr/>
          <p:nvPr/>
        </p:nvGrpSpPr>
        <p:grpSpPr>
          <a:xfrm>
            <a:off x="2909477" y="2666177"/>
            <a:ext cx="5766861" cy="1931875"/>
            <a:chOff x="0" y="0"/>
            <a:chExt cx="9127761" cy="3221487"/>
          </a:xfrm>
        </p:grpSpPr>
        <p:pic>
          <p:nvPicPr>
            <p:cNvPr id="12" name="Picture Placeholder 2" descr="Picture Placeholder 2">
              <a:extLst>
                <a:ext uri="{FF2B5EF4-FFF2-40B4-BE49-F238E27FC236}">
                  <a16:creationId xmlns:a16="http://schemas.microsoft.com/office/drawing/2014/main" id="{53BF9BB3-13A9-4218-A220-8091EECC0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Picture Placeholder 2" descr="Picture Placeholder 2">
              <a:extLst>
                <a:ext uri="{FF2B5EF4-FFF2-40B4-BE49-F238E27FC236}">
                  <a16:creationId xmlns:a16="http://schemas.microsoft.com/office/drawing/2014/main" id="{A56CFBF3-3ABA-493F-A912-8018D581E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" name="Group">
            <a:extLst>
              <a:ext uri="{FF2B5EF4-FFF2-40B4-BE49-F238E27FC236}">
                <a16:creationId xmlns:a16="http://schemas.microsoft.com/office/drawing/2014/main" id="{3D38BC27-4FED-488B-B3A3-471FCABAE8F7}"/>
              </a:ext>
            </a:extLst>
          </p:cNvPr>
          <p:cNvGrpSpPr/>
          <p:nvPr/>
        </p:nvGrpSpPr>
        <p:grpSpPr>
          <a:xfrm>
            <a:off x="2909477" y="4705190"/>
            <a:ext cx="5766863" cy="1931875"/>
            <a:chOff x="0" y="0"/>
            <a:chExt cx="9127761" cy="3221487"/>
          </a:xfrm>
        </p:grpSpPr>
        <p:pic>
          <p:nvPicPr>
            <p:cNvPr id="15" name="Picture Placeholder 2" descr="Picture Placeholder 2">
              <a:extLst>
                <a:ext uri="{FF2B5EF4-FFF2-40B4-BE49-F238E27FC236}">
                  <a16:creationId xmlns:a16="http://schemas.microsoft.com/office/drawing/2014/main" id="{6EBB2CF4-E3AE-40BF-9B29-9DF18A4D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Picture Placeholder 2" descr="Picture Placeholder 2">
              <a:extLst>
                <a:ext uri="{FF2B5EF4-FFF2-40B4-BE49-F238E27FC236}">
                  <a16:creationId xmlns:a16="http://schemas.microsoft.com/office/drawing/2014/main" id="{DFC02781-DF18-4CD5-AD5C-DE1E91330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TextBox 4">
            <a:extLst>
              <a:ext uri="{FF2B5EF4-FFF2-40B4-BE49-F238E27FC236}">
                <a16:creationId xmlns:a16="http://schemas.microsoft.com/office/drawing/2014/main" id="{A485FD19-5A33-496C-B5E1-2DC8F6ACFA33}"/>
              </a:ext>
            </a:extLst>
          </p:cNvPr>
          <p:cNvSpPr txBox="1"/>
          <p:nvPr/>
        </p:nvSpPr>
        <p:spPr>
          <a:xfrm>
            <a:off x="852254" y="6399424"/>
            <a:ext cx="44993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Справа после лечения</a:t>
            </a:r>
            <a:endParaRPr dirty="0"/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DDD774F2-D2C5-4CE2-A14B-D1177EDCB975}"/>
              </a:ext>
            </a:extLst>
          </p:cNvPr>
          <p:cNvSpPr txBox="1"/>
          <p:nvPr/>
        </p:nvSpPr>
        <p:spPr>
          <a:xfrm>
            <a:off x="8782863" y="6372944"/>
            <a:ext cx="44993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Слева после лечения</a:t>
            </a:r>
            <a:endParaRPr dirty="0"/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E04102A1-B68B-4177-BA87-33825E34A8F1}"/>
              </a:ext>
            </a:extLst>
          </p:cNvPr>
          <p:cNvSpPr txBox="1"/>
          <p:nvPr/>
        </p:nvSpPr>
        <p:spPr>
          <a:xfrm>
            <a:off x="1162321" y="4343844"/>
            <a:ext cx="44993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Справа до лечения</a:t>
            </a:r>
            <a:endParaRPr dirty="0"/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D62BF6EC-B387-4749-889B-A187309EFEFF}"/>
              </a:ext>
            </a:extLst>
          </p:cNvPr>
          <p:cNvSpPr txBox="1"/>
          <p:nvPr/>
        </p:nvSpPr>
        <p:spPr>
          <a:xfrm>
            <a:off x="8779997" y="4343843"/>
            <a:ext cx="44993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Слева до лечения</a:t>
            </a: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3"/>
          <p:cNvSpPr txBox="1"/>
          <p:nvPr/>
        </p:nvSpPr>
        <p:spPr>
          <a:xfrm>
            <a:off x="585264" y="1174368"/>
            <a:ext cx="1017802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</a:t>
            </a:r>
          </a:p>
        </p:txBody>
      </p:sp>
      <p:sp>
        <p:nvSpPr>
          <p:cNvPr id="181" name="TextBox 4"/>
          <p:cNvSpPr txBox="1"/>
          <p:nvPr/>
        </p:nvSpPr>
        <p:spPr>
          <a:xfrm>
            <a:off x="585264" y="1763999"/>
            <a:ext cx="104989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Окклюзионные</a:t>
            </a:r>
            <a:r>
              <a:rPr dirty="0"/>
              <a:t> </a:t>
            </a:r>
            <a:r>
              <a:rPr dirty="0" err="1"/>
              <a:t>фотографии</a:t>
            </a:r>
            <a:r>
              <a:rPr dirty="0"/>
              <a:t> </a:t>
            </a:r>
            <a:r>
              <a:rPr dirty="0" err="1"/>
              <a:t>верхнего</a:t>
            </a:r>
            <a:r>
              <a:rPr dirty="0"/>
              <a:t> и </a:t>
            </a:r>
            <a:r>
              <a:rPr dirty="0" err="1"/>
              <a:t>нижнего</a:t>
            </a:r>
            <a:r>
              <a:rPr dirty="0"/>
              <a:t> </a:t>
            </a:r>
            <a:r>
              <a:rPr dirty="0" err="1"/>
              <a:t>зубных</a:t>
            </a:r>
            <a:r>
              <a:rPr dirty="0"/>
              <a:t> </a:t>
            </a:r>
            <a:r>
              <a:rPr dirty="0" err="1"/>
              <a:t>рядов</a:t>
            </a:r>
            <a:r>
              <a:rPr dirty="0"/>
              <a:t> (</a:t>
            </a:r>
            <a:r>
              <a:rPr dirty="0" err="1"/>
              <a:t>до</a:t>
            </a:r>
            <a:r>
              <a:rPr dirty="0"/>
              <a:t>/</a:t>
            </a:r>
            <a:r>
              <a:rPr dirty="0" err="1"/>
              <a:t>после</a:t>
            </a:r>
            <a:r>
              <a:rPr lang="ru-RU" dirty="0"/>
              <a:t> лечения</a:t>
            </a:r>
            <a:r>
              <a:rPr dirty="0"/>
              <a:t>)</a:t>
            </a:r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6995CF21-496D-405F-9447-E46CA2B7B3DA}"/>
              </a:ext>
            </a:extLst>
          </p:cNvPr>
          <p:cNvGrpSpPr/>
          <p:nvPr/>
        </p:nvGrpSpPr>
        <p:grpSpPr>
          <a:xfrm>
            <a:off x="2856218" y="2248753"/>
            <a:ext cx="5766861" cy="1931875"/>
            <a:chOff x="0" y="0"/>
            <a:chExt cx="9127761" cy="3221487"/>
          </a:xfrm>
        </p:grpSpPr>
        <p:pic>
          <p:nvPicPr>
            <p:cNvPr id="16" name="Picture Placeholder 2" descr="Picture Placeholder 2">
              <a:extLst>
                <a:ext uri="{FF2B5EF4-FFF2-40B4-BE49-F238E27FC236}">
                  <a16:creationId xmlns:a16="http://schemas.microsoft.com/office/drawing/2014/main" id="{11012770-ACEC-4887-BE85-88925466A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Picture Placeholder 2" descr="Picture Placeholder 2">
              <a:extLst>
                <a:ext uri="{FF2B5EF4-FFF2-40B4-BE49-F238E27FC236}">
                  <a16:creationId xmlns:a16="http://schemas.microsoft.com/office/drawing/2014/main" id="{7DF0E428-B1CC-4F25-B858-0C0B86FC8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" name="Group">
            <a:extLst>
              <a:ext uri="{FF2B5EF4-FFF2-40B4-BE49-F238E27FC236}">
                <a16:creationId xmlns:a16="http://schemas.microsoft.com/office/drawing/2014/main" id="{EE598B9D-F12F-4122-BD3C-A02332523272}"/>
              </a:ext>
            </a:extLst>
          </p:cNvPr>
          <p:cNvGrpSpPr/>
          <p:nvPr/>
        </p:nvGrpSpPr>
        <p:grpSpPr>
          <a:xfrm>
            <a:off x="2856218" y="4360964"/>
            <a:ext cx="5766863" cy="1931875"/>
            <a:chOff x="0" y="0"/>
            <a:chExt cx="9127761" cy="3221487"/>
          </a:xfrm>
        </p:grpSpPr>
        <p:pic>
          <p:nvPicPr>
            <p:cNvPr id="19" name="Picture Placeholder 2" descr="Picture Placeholder 2">
              <a:extLst>
                <a:ext uri="{FF2B5EF4-FFF2-40B4-BE49-F238E27FC236}">
                  <a16:creationId xmlns:a16="http://schemas.microsoft.com/office/drawing/2014/main" id="{FCED3995-5BBD-4D30-A4A3-1231541EB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Picture Placeholder 2" descr="Picture Placeholder 2">
              <a:extLst>
                <a:ext uri="{FF2B5EF4-FFF2-40B4-BE49-F238E27FC236}">
                  <a16:creationId xmlns:a16="http://schemas.microsoft.com/office/drawing/2014/main" id="{B0B3DB3B-DD29-4BB2-AB7F-D4E01678F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TextBox 4">
            <a:extLst>
              <a:ext uri="{FF2B5EF4-FFF2-40B4-BE49-F238E27FC236}">
                <a16:creationId xmlns:a16="http://schemas.microsoft.com/office/drawing/2014/main" id="{B85E9278-E009-4C7B-9E04-EA5A2E1C73BD}"/>
              </a:ext>
            </a:extLst>
          </p:cNvPr>
          <p:cNvSpPr txBox="1"/>
          <p:nvPr/>
        </p:nvSpPr>
        <p:spPr>
          <a:xfrm>
            <a:off x="2856218" y="6361855"/>
            <a:ext cx="44993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До лечения</a:t>
            </a:r>
            <a:endParaRPr dirty="0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62D6789F-53A9-472D-8DB6-317E194896F0}"/>
              </a:ext>
            </a:extLst>
          </p:cNvPr>
          <p:cNvSpPr txBox="1"/>
          <p:nvPr/>
        </p:nvSpPr>
        <p:spPr>
          <a:xfrm>
            <a:off x="5834725" y="6361855"/>
            <a:ext cx="44993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После лечения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5"/>
          <p:cNvSpPr txBox="1"/>
          <p:nvPr/>
        </p:nvSpPr>
        <p:spPr>
          <a:xfrm>
            <a:off x="459377" y="3167745"/>
            <a:ext cx="89981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Условия участия в конкурсе</a:t>
            </a:r>
          </a:p>
        </p:txBody>
      </p:sp>
      <p:sp>
        <p:nvSpPr>
          <p:cNvPr id="100" name="Прямоугольник 9"/>
          <p:cNvSpPr/>
          <p:nvPr/>
        </p:nvSpPr>
        <p:spPr>
          <a:xfrm>
            <a:off x="535576" y="2973976"/>
            <a:ext cx="10080002" cy="45720"/>
          </a:xfrm>
          <a:prstGeom prst="rect">
            <a:avLst/>
          </a:prstGeom>
          <a:solidFill>
            <a:srgbClr val="FF5F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3"/>
          <p:cNvSpPr txBox="1"/>
          <p:nvPr/>
        </p:nvSpPr>
        <p:spPr>
          <a:xfrm>
            <a:off x="585264" y="1174368"/>
            <a:ext cx="1017802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</a:t>
            </a:r>
          </a:p>
        </p:txBody>
      </p:sp>
      <p:sp>
        <p:nvSpPr>
          <p:cNvPr id="192" name="TextBox 4"/>
          <p:cNvSpPr txBox="1"/>
          <p:nvPr/>
        </p:nvSpPr>
        <p:spPr>
          <a:xfrm>
            <a:off x="553435" y="5629905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Фас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улыбки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лечения</a:t>
            </a:r>
            <a:endParaRPr dirty="0"/>
          </a:p>
        </p:txBody>
      </p:sp>
      <p:sp>
        <p:nvSpPr>
          <p:cNvPr id="196" name="TextBox 4"/>
          <p:cNvSpPr txBox="1"/>
          <p:nvPr/>
        </p:nvSpPr>
        <p:spPr>
          <a:xfrm>
            <a:off x="5231218" y="5629905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Фас без улыбки после лечения</a:t>
            </a:r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BD9E85FC-49AB-4182-B25B-09040558A39B}"/>
              </a:ext>
            </a:extLst>
          </p:cNvPr>
          <p:cNvGrpSpPr/>
          <p:nvPr/>
        </p:nvGrpSpPr>
        <p:grpSpPr>
          <a:xfrm>
            <a:off x="585264" y="2501681"/>
            <a:ext cx="8204705" cy="2895711"/>
            <a:chOff x="0" y="0"/>
            <a:chExt cx="8204704" cy="2895710"/>
          </a:xfrm>
        </p:grpSpPr>
        <p:pic>
          <p:nvPicPr>
            <p:cNvPr id="12" name="Picture Placeholder 2" descr="Picture Placeholder 2">
              <a:extLst>
                <a:ext uri="{FF2B5EF4-FFF2-40B4-BE49-F238E27FC236}">
                  <a16:creationId xmlns:a16="http://schemas.microsoft.com/office/drawing/2014/main" id="{A6A989F7-E2AD-4A12-88E4-7713D063D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178129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Picture Placeholder 2" descr="Picture Placeholder 2">
              <a:extLst>
                <a:ext uri="{FF2B5EF4-FFF2-40B4-BE49-F238E27FC236}">
                  <a16:creationId xmlns:a16="http://schemas.microsoft.com/office/drawing/2014/main" id="{42B5F233-6E11-4C7A-9823-E673C6E6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" name="Picture 8">
            <a:extLst>
              <a:ext uri="{FF2B5EF4-FFF2-40B4-BE49-F238E27FC236}">
                <a16:creationId xmlns:a16="http://schemas.microsoft.com/office/drawing/2014/main" id="{E7448696-D005-4D5A-8AFC-9077FA5A9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17188" b="6626"/>
          <a:stretch/>
        </p:blipFill>
        <p:spPr bwMode="auto">
          <a:xfrm>
            <a:off x="1259372" y="2634405"/>
            <a:ext cx="2678358" cy="26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D9761337-D330-474E-B3B5-BDD309511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17188" b="6626"/>
          <a:stretch/>
        </p:blipFill>
        <p:spPr bwMode="auto">
          <a:xfrm>
            <a:off x="5437502" y="2634405"/>
            <a:ext cx="2678358" cy="26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3"/>
          <p:cNvSpPr txBox="1"/>
          <p:nvPr/>
        </p:nvSpPr>
        <p:spPr>
          <a:xfrm>
            <a:off x="585264" y="1174368"/>
            <a:ext cx="1017802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</a:t>
            </a:r>
          </a:p>
        </p:txBody>
      </p:sp>
      <p:sp>
        <p:nvSpPr>
          <p:cNvPr id="199" name="TextBox 4"/>
          <p:cNvSpPr txBox="1"/>
          <p:nvPr/>
        </p:nvSpPr>
        <p:spPr>
          <a:xfrm>
            <a:off x="553435" y="5629905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Профиль без улыбки до лечения</a:t>
            </a:r>
          </a:p>
        </p:txBody>
      </p:sp>
      <p:sp>
        <p:nvSpPr>
          <p:cNvPr id="203" name="TextBox 4"/>
          <p:cNvSpPr txBox="1"/>
          <p:nvPr/>
        </p:nvSpPr>
        <p:spPr>
          <a:xfrm>
            <a:off x="5231218" y="5629905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Профиль без улыбки после лечения</a:t>
            </a:r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F12ABF97-5DCB-4F98-A46C-FAD748DEEA3A}"/>
              </a:ext>
            </a:extLst>
          </p:cNvPr>
          <p:cNvGrpSpPr/>
          <p:nvPr/>
        </p:nvGrpSpPr>
        <p:grpSpPr>
          <a:xfrm>
            <a:off x="585264" y="2504632"/>
            <a:ext cx="8204705" cy="2895711"/>
            <a:chOff x="0" y="0"/>
            <a:chExt cx="8204704" cy="2895710"/>
          </a:xfrm>
        </p:grpSpPr>
        <p:pic>
          <p:nvPicPr>
            <p:cNvPr id="12" name="Picture Placeholder 2" descr="Picture Placeholder 2">
              <a:extLst>
                <a:ext uri="{FF2B5EF4-FFF2-40B4-BE49-F238E27FC236}">
                  <a16:creationId xmlns:a16="http://schemas.microsoft.com/office/drawing/2014/main" id="{145A3AE1-41A5-4879-978E-68BC3B083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178129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Picture Placeholder 2" descr="Picture Placeholder 2">
              <a:extLst>
                <a:ext uri="{FF2B5EF4-FFF2-40B4-BE49-F238E27FC236}">
                  <a16:creationId xmlns:a16="http://schemas.microsoft.com/office/drawing/2014/main" id="{ED13F0DF-36E8-4568-9A09-82922D919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" name="Picture 6">
            <a:extLst>
              <a:ext uri="{FF2B5EF4-FFF2-40B4-BE49-F238E27FC236}">
                <a16:creationId xmlns:a16="http://schemas.microsoft.com/office/drawing/2014/main" id="{CE69A855-3769-4291-8B77-A4B87A2A7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735" r="12630" b="11216"/>
          <a:stretch/>
        </p:blipFill>
        <p:spPr bwMode="auto">
          <a:xfrm>
            <a:off x="1300281" y="2646285"/>
            <a:ext cx="2596540" cy="26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290DA89-26C2-4A6B-9727-4670BA83B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735" r="12630" b="11216"/>
          <a:stretch/>
        </p:blipFill>
        <p:spPr bwMode="auto">
          <a:xfrm>
            <a:off x="5478411" y="2646285"/>
            <a:ext cx="2596540" cy="26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3"/>
          <p:cNvSpPr txBox="1"/>
          <p:nvPr/>
        </p:nvSpPr>
        <p:spPr>
          <a:xfrm>
            <a:off x="585264" y="1174368"/>
            <a:ext cx="1017802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</a:t>
            </a:r>
          </a:p>
        </p:txBody>
      </p:sp>
      <p:sp>
        <p:nvSpPr>
          <p:cNvPr id="206" name="TextBox 4"/>
          <p:cNvSpPr txBox="1"/>
          <p:nvPr/>
        </p:nvSpPr>
        <p:spPr>
          <a:xfrm>
            <a:off x="553435" y="5629905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Фас с улыбкой до лечения</a:t>
            </a:r>
          </a:p>
        </p:txBody>
      </p:sp>
      <p:sp>
        <p:nvSpPr>
          <p:cNvPr id="210" name="TextBox 4"/>
          <p:cNvSpPr txBox="1"/>
          <p:nvPr/>
        </p:nvSpPr>
        <p:spPr>
          <a:xfrm>
            <a:off x="5231218" y="5629905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Фас с улыбкой после лечения</a:t>
            </a:r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655F68A5-9DEC-4C95-B9B7-A2E250F27448}"/>
              </a:ext>
            </a:extLst>
          </p:cNvPr>
          <p:cNvGrpSpPr/>
          <p:nvPr/>
        </p:nvGrpSpPr>
        <p:grpSpPr>
          <a:xfrm>
            <a:off x="585264" y="2525181"/>
            <a:ext cx="8204705" cy="2895711"/>
            <a:chOff x="0" y="0"/>
            <a:chExt cx="8204704" cy="2895710"/>
          </a:xfrm>
        </p:grpSpPr>
        <p:pic>
          <p:nvPicPr>
            <p:cNvPr id="12" name="Picture Placeholder 2" descr="Picture Placeholder 2">
              <a:extLst>
                <a:ext uri="{FF2B5EF4-FFF2-40B4-BE49-F238E27FC236}">
                  <a16:creationId xmlns:a16="http://schemas.microsoft.com/office/drawing/2014/main" id="{B0F5473F-DF9B-4398-B010-2836537C2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178129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Picture Placeholder 2" descr="Picture Placeholder 2">
              <a:extLst>
                <a:ext uri="{FF2B5EF4-FFF2-40B4-BE49-F238E27FC236}">
                  <a16:creationId xmlns:a16="http://schemas.microsoft.com/office/drawing/2014/main" id="{2DD32EBF-4079-4354-BDEA-0E8A5751B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" name="Picture 8">
            <a:extLst>
              <a:ext uri="{FF2B5EF4-FFF2-40B4-BE49-F238E27FC236}">
                <a16:creationId xmlns:a16="http://schemas.microsoft.com/office/drawing/2014/main" id="{B5E08677-E40B-40A4-9A5C-12DAC2B2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17188" b="6626"/>
          <a:stretch/>
        </p:blipFill>
        <p:spPr bwMode="auto">
          <a:xfrm>
            <a:off x="1259372" y="2657905"/>
            <a:ext cx="2678358" cy="26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9548AA82-B048-4F3E-B080-91A630837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17188" b="6626"/>
          <a:stretch/>
        </p:blipFill>
        <p:spPr bwMode="auto">
          <a:xfrm>
            <a:off x="5521920" y="2657905"/>
            <a:ext cx="2678358" cy="26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3"/>
          <p:cNvSpPr txBox="1"/>
          <p:nvPr/>
        </p:nvSpPr>
        <p:spPr>
          <a:xfrm>
            <a:off x="597852" y="1205839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</a:t>
            </a:r>
          </a:p>
        </p:txBody>
      </p:sp>
      <p:pic>
        <p:nvPicPr>
          <p:cNvPr id="213" name="Picture Placeholder 2" descr="Picture Placeholder 2"/>
          <p:cNvPicPr>
            <a:picLocks noChangeAspect="1"/>
          </p:cNvPicPr>
          <p:nvPr/>
        </p:nvPicPr>
        <p:blipFill>
          <a:blip r:embed="rId3"/>
          <a:srcRect l="10547" t="499" r="10547" b="499"/>
          <a:stretch>
            <a:fillRect/>
          </a:stretch>
        </p:blipFill>
        <p:spPr>
          <a:xfrm>
            <a:off x="597852" y="2483220"/>
            <a:ext cx="5397036" cy="355019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Box 4"/>
          <p:cNvSpPr txBox="1"/>
          <p:nvPr/>
        </p:nvSpPr>
        <p:spPr>
          <a:xfrm>
            <a:off x="586447" y="1908381"/>
            <a:ext cx="1150301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Панорамный</a:t>
            </a:r>
            <a:r>
              <a:rPr dirty="0"/>
              <a:t> </a:t>
            </a:r>
            <a:r>
              <a:rPr dirty="0" err="1"/>
              <a:t>снимок</a:t>
            </a:r>
            <a:r>
              <a:rPr dirty="0"/>
              <a:t> (ОПТГ) – </a:t>
            </a:r>
            <a:r>
              <a:rPr dirty="0" err="1"/>
              <a:t>сравнение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/</a:t>
            </a:r>
            <a:r>
              <a:rPr dirty="0" err="1"/>
              <a:t>после</a:t>
            </a:r>
            <a:r>
              <a:rPr lang="ru-RU" dirty="0"/>
              <a:t> лечения</a:t>
            </a:r>
            <a:endParaRPr dirty="0"/>
          </a:p>
        </p:txBody>
      </p:sp>
      <p:pic>
        <p:nvPicPr>
          <p:cNvPr id="215" name="Picture Placeholder 2" descr="Picture Placeholder 2"/>
          <p:cNvPicPr>
            <a:picLocks noChangeAspect="1"/>
          </p:cNvPicPr>
          <p:nvPr/>
        </p:nvPicPr>
        <p:blipFill>
          <a:blip r:embed="rId3"/>
          <a:srcRect l="10547" t="499" r="10547" b="499"/>
          <a:stretch>
            <a:fillRect/>
          </a:stretch>
        </p:blipFill>
        <p:spPr>
          <a:xfrm>
            <a:off x="6225157" y="2483220"/>
            <a:ext cx="5397036" cy="355019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extBox 4"/>
          <p:cNvSpPr txBox="1"/>
          <p:nvPr/>
        </p:nvSpPr>
        <p:spPr>
          <a:xfrm>
            <a:off x="581267" y="6139744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До лечения</a:t>
            </a:r>
          </a:p>
        </p:txBody>
      </p:sp>
      <p:sp>
        <p:nvSpPr>
          <p:cNvPr id="217" name="TextBox 4"/>
          <p:cNvSpPr txBox="1"/>
          <p:nvPr/>
        </p:nvSpPr>
        <p:spPr>
          <a:xfrm>
            <a:off x="6222079" y="6139744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После лечения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3"/>
          <p:cNvSpPr txBox="1"/>
          <p:nvPr/>
        </p:nvSpPr>
        <p:spPr>
          <a:xfrm>
            <a:off x="610775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</a:t>
            </a:r>
          </a:p>
        </p:txBody>
      </p:sp>
      <p:sp>
        <p:nvSpPr>
          <p:cNvPr id="220" name="TextBox 4"/>
          <p:cNvSpPr txBox="1"/>
          <p:nvPr/>
        </p:nvSpPr>
        <p:spPr>
          <a:xfrm>
            <a:off x="611624" y="1871628"/>
            <a:ext cx="11503012" cy="713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Телерентренограмма</a:t>
            </a:r>
            <a:r>
              <a:rPr dirty="0"/>
              <a:t> (ТРГ) – </a:t>
            </a:r>
            <a:r>
              <a:rPr dirty="0" err="1"/>
              <a:t>сравнение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/</a:t>
            </a:r>
            <a:r>
              <a:rPr dirty="0" err="1"/>
              <a:t>после</a:t>
            </a:r>
            <a:r>
              <a:rPr lang="ru-RU" dirty="0"/>
              <a:t> лечения</a:t>
            </a:r>
            <a:endParaRPr dirty="0"/>
          </a:p>
          <a:p>
            <a:pPr defTabSz="457200">
              <a:lnSpc>
                <a:spcPct val="110000"/>
              </a:lnSpc>
              <a:spcBef>
                <a:spcPts val="1100"/>
              </a:spcBef>
              <a:buFont typeface="Arial"/>
              <a:tabLst>
                <a:tab pos="457200" algn="l"/>
              </a:tabLst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Если</a:t>
            </a:r>
            <a:r>
              <a:rPr dirty="0"/>
              <a:t> у </a:t>
            </a:r>
            <a:r>
              <a:rPr dirty="0" err="1"/>
              <a:t>вас</a:t>
            </a:r>
            <a:r>
              <a:rPr dirty="0"/>
              <a:t> </a:t>
            </a: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наложение</a:t>
            </a:r>
            <a:r>
              <a:rPr dirty="0"/>
              <a:t>, </a:t>
            </a:r>
            <a:r>
              <a:rPr dirty="0" err="1"/>
              <a:t>прикрепите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, </a:t>
            </a:r>
            <a:r>
              <a:rPr dirty="0" err="1"/>
              <a:t>пожалуйста</a:t>
            </a:r>
            <a:r>
              <a:rPr dirty="0"/>
              <a:t>.</a:t>
            </a:r>
          </a:p>
        </p:txBody>
      </p:sp>
      <p:sp>
        <p:nvSpPr>
          <p:cNvPr id="221" name="TextBox 4"/>
          <p:cNvSpPr txBox="1"/>
          <p:nvPr/>
        </p:nvSpPr>
        <p:spPr>
          <a:xfrm>
            <a:off x="637915" y="5943339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лечения</a:t>
            </a:r>
            <a:endParaRPr dirty="0"/>
          </a:p>
        </p:txBody>
      </p:sp>
      <p:sp>
        <p:nvSpPr>
          <p:cNvPr id="222" name="TextBox 4"/>
          <p:cNvSpPr txBox="1"/>
          <p:nvPr/>
        </p:nvSpPr>
        <p:spPr>
          <a:xfrm>
            <a:off x="5189181" y="5943339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лечения</a:t>
            </a:r>
            <a:endParaRPr dirty="0"/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71E06FC5-29B6-4697-9139-DD4546EFD3D8}"/>
              </a:ext>
            </a:extLst>
          </p:cNvPr>
          <p:cNvGrpSpPr/>
          <p:nvPr/>
        </p:nvGrpSpPr>
        <p:grpSpPr>
          <a:xfrm>
            <a:off x="637915" y="2800785"/>
            <a:ext cx="8793137" cy="3055715"/>
            <a:chOff x="0" y="0"/>
            <a:chExt cx="8793135" cy="3055713"/>
          </a:xfrm>
        </p:grpSpPr>
        <p:pic>
          <p:nvPicPr>
            <p:cNvPr id="10" name="Picture Placeholder 2" descr="Picture Placeholder 2">
              <a:extLst>
                <a:ext uri="{FF2B5EF4-FFF2-40B4-BE49-F238E27FC236}">
                  <a16:creationId xmlns:a16="http://schemas.microsoft.com/office/drawing/2014/main" id="{3D203B69-57BE-4CE6-A8E1-247A9B21E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7" r="13548"/>
            <a:stretch>
              <a:fillRect/>
            </a:stretch>
          </p:blipFill>
          <p:spPr>
            <a:xfrm>
              <a:off x="4566241" y="15943"/>
              <a:ext cx="4226895" cy="3039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icture Placeholder 2" descr="Picture Placeholder 2">
              <a:extLst>
                <a:ext uri="{FF2B5EF4-FFF2-40B4-BE49-F238E27FC236}">
                  <a16:creationId xmlns:a16="http://schemas.microsoft.com/office/drawing/2014/main" id="{FCCF58BC-C06E-48AC-96BD-50BC589D3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7"/>
            <a:stretch>
              <a:fillRect/>
            </a:stretch>
          </p:blipFill>
          <p:spPr>
            <a:xfrm>
              <a:off x="0" y="0"/>
              <a:ext cx="4226863" cy="3039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3"/>
          <p:cNvSpPr txBox="1"/>
          <p:nvPr/>
        </p:nvSpPr>
        <p:spPr>
          <a:xfrm>
            <a:off x="610441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sp>
        <p:nvSpPr>
          <p:cNvPr id="228" name="TextBox 4"/>
          <p:cNvSpPr txBox="1"/>
          <p:nvPr/>
        </p:nvSpPr>
        <p:spPr>
          <a:xfrm>
            <a:off x="592741" y="2028085"/>
            <a:ext cx="115030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 dirty="0" err="1"/>
              <a:t>Данные</a:t>
            </a:r>
            <a:r>
              <a:rPr b="1" dirty="0"/>
              <a:t> КЛКТ (</a:t>
            </a:r>
            <a:r>
              <a:rPr b="1" dirty="0" err="1"/>
              <a:t>добавить</a:t>
            </a:r>
            <a:r>
              <a:rPr lang="ru-RU" b="1" dirty="0"/>
              <a:t>, если</a:t>
            </a:r>
            <a:r>
              <a:rPr b="1" dirty="0"/>
              <a:t> </a:t>
            </a:r>
            <a:r>
              <a:rPr b="1" dirty="0" err="1"/>
              <a:t>есть</a:t>
            </a:r>
            <a:r>
              <a:rPr b="1" dirty="0"/>
              <a:t>)</a:t>
            </a:r>
          </a:p>
        </p:txBody>
      </p:sp>
      <p:grpSp>
        <p:nvGrpSpPr>
          <p:cNvPr id="231" name="Group"/>
          <p:cNvGrpSpPr/>
          <p:nvPr/>
        </p:nvGrpSpPr>
        <p:grpSpPr>
          <a:xfrm>
            <a:off x="610441" y="2838816"/>
            <a:ext cx="8793137" cy="3055715"/>
            <a:chOff x="0" y="0"/>
            <a:chExt cx="8793135" cy="3055713"/>
          </a:xfrm>
        </p:grpSpPr>
        <p:pic>
          <p:nvPicPr>
            <p:cNvPr id="229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7" r="13548"/>
            <a:stretch>
              <a:fillRect/>
            </a:stretch>
          </p:blipFill>
          <p:spPr>
            <a:xfrm>
              <a:off x="4566241" y="15943"/>
              <a:ext cx="4226895" cy="3039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7"/>
            <a:stretch>
              <a:fillRect/>
            </a:stretch>
          </p:blipFill>
          <p:spPr>
            <a:xfrm>
              <a:off x="0" y="0"/>
              <a:ext cx="4226863" cy="3039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F01EA55-2C64-4D42-99E2-A87352AABAB6}"/>
              </a:ext>
            </a:extLst>
          </p:cNvPr>
          <p:cNvSpPr txBox="1"/>
          <p:nvPr/>
        </p:nvSpPr>
        <p:spPr>
          <a:xfrm>
            <a:off x="592741" y="6000912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лечения</a:t>
            </a:r>
            <a:endParaRPr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A13A3EB-4C1F-43F6-A782-A8E141265344}"/>
              </a:ext>
            </a:extLst>
          </p:cNvPr>
          <p:cNvSpPr txBox="1"/>
          <p:nvPr/>
        </p:nvSpPr>
        <p:spPr>
          <a:xfrm>
            <a:off x="5176683" y="6000912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После лечения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3"/>
          <p:cNvSpPr txBox="1"/>
          <p:nvPr/>
        </p:nvSpPr>
        <p:spPr>
          <a:xfrm>
            <a:off x="610441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sp>
        <p:nvSpPr>
          <p:cNvPr id="228" name="TextBox 4"/>
          <p:cNvSpPr txBox="1"/>
          <p:nvPr/>
        </p:nvSpPr>
        <p:spPr>
          <a:xfrm>
            <a:off x="592741" y="2028085"/>
            <a:ext cx="115030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lang="ru-RU" b="1" dirty="0" err="1"/>
              <a:t>Ди</a:t>
            </a:r>
            <a:r>
              <a:rPr b="1" dirty="0" err="1"/>
              <a:t>агностическая</a:t>
            </a:r>
            <a:r>
              <a:rPr b="1" dirty="0"/>
              <a:t> </a:t>
            </a:r>
            <a:r>
              <a:rPr b="1" dirty="0" err="1"/>
              <a:t>гипсовка</a:t>
            </a:r>
            <a:r>
              <a:rPr b="1" dirty="0"/>
              <a:t> </a:t>
            </a:r>
            <a:r>
              <a:rPr b="1" dirty="0" err="1"/>
              <a:t>моделей</a:t>
            </a:r>
            <a:r>
              <a:rPr b="1" dirty="0"/>
              <a:t> (</a:t>
            </a:r>
            <a:r>
              <a:rPr lang="ru-RU" b="1" dirty="0"/>
              <a:t>добавить, </a:t>
            </a:r>
            <a:r>
              <a:rPr b="1" dirty="0" err="1"/>
              <a:t>если</a:t>
            </a:r>
            <a:r>
              <a:rPr b="1" dirty="0"/>
              <a:t> </a:t>
            </a:r>
            <a:r>
              <a:rPr b="1" dirty="0" err="1"/>
              <a:t>есть</a:t>
            </a:r>
            <a:r>
              <a:rPr b="1" dirty="0"/>
              <a:t>)</a:t>
            </a:r>
          </a:p>
        </p:txBody>
      </p:sp>
      <p:grpSp>
        <p:nvGrpSpPr>
          <p:cNvPr id="231" name="Group"/>
          <p:cNvGrpSpPr/>
          <p:nvPr/>
        </p:nvGrpSpPr>
        <p:grpSpPr>
          <a:xfrm>
            <a:off x="603304" y="2854782"/>
            <a:ext cx="8793137" cy="3055715"/>
            <a:chOff x="0" y="0"/>
            <a:chExt cx="8793135" cy="3055713"/>
          </a:xfrm>
        </p:grpSpPr>
        <p:pic>
          <p:nvPicPr>
            <p:cNvPr id="229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7" r="13548"/>
            <a:stretch>
              <a:fillRect/>
            </a:stretch>
          </p:blipFill>
          <p:spPr>
            <a:xfrm>
              <a:off x="4566241" y="15943"/>
              <a:ext cx="4226895" cy="3039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7"/>
            <a:stretch>
              <a:fillRect/>
            </a:stretch>
          </p:blipFill>
          <p:spPr>
            <a:xfrm>
              <a:off x="0" y="0"/>
              <a:ext cx="4226863" cy="3039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F01EA55-2C64-4D42-99E2-A87352AABAB6}"/>
              </a:ext>
            </a:extLst>
          </p:cNvPr>
          <p:cNvSpPr txBox="1"/>
          <p:nvPr/>
        </p:nvSpPr>
        <p:spPr>
          <a:xfrm>
            <a:off x="592741" y="6000912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лечения</a:t>
            </a:r>
            <a:endParaRPr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A13A3EB-4C1F-43F6-A782-A8E141265344}"/>
              </a:ext>
            </a:extLst>
          </p:cNvPr>
          <p:cNvSpPr txBox="1"/>
          <p:nvPr/>
        </p:nvSpPr>
        <p:spPr>
          <a:xfrm>
            <a:off x="5169546" y="6000912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После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318831861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3"/>
          <p:cNvSpPr txBox="1"/>
          <p:nvPr/>
        </p:nvSpPr>
        <p:spPr>
          <a:xfrm>
            <a:off x="1596933" y="4545126"/>
            <a:ext cx="8998134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cap="all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благодарим вас за участие!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457961" y="1292116"/>
            <a:ext cx="1193404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участия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конкурсе</a:t>
            </a:r>
            <a:r>
              <a:rPr dirty="0"/>
              <a:t> Dental Pro Festival: </a:t>
            </a:r>
            <a:r>
              <a:rPr dirty="0" err="1"/>
              <a:t>ортодонтическая</a:t>
            </a:r>
            <a:r>
              <a:rPr dirty="0"/>
              <a:t> </a:t>
            </a:r>
            <a:r>
              <a:rPr dirty="0" err="1"/>
              <a:t>часть</a:t>
            </a:r>
            <a:endParaRPr dirty="0"/>
          </a:p>
        </p:txBody>
      </p:sp>
      <p:sp>
        <p:nvSpPr>
          <p:cNvPr id="103" name="TextBox 4"/>
          <p:cNvSpPr txBox="1"/>
          <p:nvPr/>
        </p:nvSpPr>
        <p:spPr>
          <a:xfrm>
            <a:off x="429089" y="2014189"/>
            <a:ext cx="10929193" cy="3891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Конкурс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врачей-ортодонтов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опытом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5 </a:t>
            </a:r>
            <a:r>
              <a:rPr dirty="0" err="1"/>
              <a:t>лет</a:t>
            </a:r>
            <a:r>
              <a:rPr dirty="0"/>
              <a:t>.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участию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,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лечении</a:t>
            </a:r>
            <a:r>
              <a:rPr dirty="0"/>
              <a:t> </a:t>
            </a:r>
            <a:r>
              <a:rPr dirty="0" err="1"/>
              <a:t>которых</a:t>
            </a:r>
            <a:r>
              <a:rPr dirty="0"/>
              <a:t> </a:t>
            </a:r>
            <a:r>
              <a:rPr dirty="0" err="1"/>
              <a:t>использовались</a:t>
            </a:r>
            <a:r>
              <a:rPr dirty="0"/>
              <a:t> </a:t>
            </a:r>
            <a:r>
              <a:rPr dirty="0" err="1"/>
              <a:t>брекет-системы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</a:t>
            </a:r>
            <a:r>
              <a:rPr dirty="0" err="1"/>
              <a:t>Ormco</a:t>
            </a:r>
            <a:r>
              <a:rPr dirty="0"/>
              <a:t>. </a:t>
            </a:r>
            <a:br>
              <a:rPr lang="ru-RU" dirty="0"/>
            </a:b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ретенционным</a:t>
            </a:r>
            <a:r>
              <a:rPr dirty="0"/>
              <a:t> </a:t>
            </a:r>
            <a:r>
              <a:rPr dirty="0" err="1"/>
              <a:t>периодом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1 </a:t>
            </a:r>
            <a:r>
              <a:rPr dirty="0" err="1"/>
              <a:t>года</a:t>
            </a:r>
            <a:r>
              <a:rPr dirty="0"/>
              <a:t>.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участника</a:t>
            </a:r>
            <a:r>
              <a:rPr dirty="0"/>
              <a:t> </a:t>
            </a:r>
            <a:r>
              <a:rPr u="sng" dirty="0" err="1"/>
              <a:t>только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виде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pdf</a:t>
            </a:r>
            <a:r>
              <a:rPr lang="ru-RU" dirty="0"/>
              <a:t>-</a:t>
            </a:r>
            <a:r>
              <a:rPr dirty="0" err="1"/>
              <a:t>файла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>.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Исходя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объема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,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удалить</a:t>
            </a:r>
            <a:r>
              <a:rPr dirty="0"/>
              <a:t>/</a:t>
            </a:r>
            <a:r>
              <a:rPr dirty="0" err="1"/>
              <a:t>добавить</a:t>
            </a:r>
            <a:r>
              <a:rPr dirty="0"/>
              <a:t> </a:t>
            </a:r>
            <a:r>
              <a:rPr dirty="0" err="1"/>
              <a:t>слайды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максимально</a:t>
            </a:r>
            <a:r>
              <a:rPr dirty="0"/>
              <a:t> </a:t>
            </a:r>
            <a:r>
              <a:rPr dirty="0" err="1"/>
              <a:t>полной</a:t>
            </a:r>
            <a:r>
              <a:rPr dirty="0"/>
              <a:t> </a:t>
            </a:r>
            <a:r>
              <a:rPr dirty="0" err="1"/>
              <a:t>иллюстрации</a:t>
            </a:r>
            <a:r>
              <a:rPr dirty="0"/>
              <a:t> </a:t>
            </a:r>
            <a:r>
              <a:rPr dirty="0" err="1"/>
              <a:t>клинической</a:t>
            </a:r>
            <a:r>
              <a:rPr dirty="0"/>
              <a:t> </a:t>
            </a:r>
            <a:r>
              <a:rPr dirty="0" err="1"/>
              <a:t>картины</a:t>
            </a:r>
            <a:r>
              <a:rPr lang="ru-RU" dirty="0"/>
              <a:t>.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Приветствуются</a:t>
            </a:r>
            <a:r>
              <a:rPr dirty="0"/>
              <a:t> </a:t>
            </a:r>
            <a:r>
              <a:rPr dirty="0" err="1"/>
              <a:t>расширенные</a:t>
            </a:r>
            <a:r>
              <a:rPr dirty="0"/>
              <a:t> </a:t>
            </a:r>
            <a:r>
              <a:rPr dirty="0" err="1"/>
              <a:t>комментарии</a:t>
            </a:r>
            <a:r>
              <a:rPr dirty="0"/>
              <a:t> и </a:t>
            </a:r>
            <a:r>
              <a:rPr dirty="0" err="1"/>
              <a:t>пояснения</a:t>
            </a:r>
            <a:r>
              <a:rPr dirty="0"/>
              <a:t> к </a:t>
            </a:r>
            <a:r>
              <a:rPr dirty="0" err="1"/>
              <a:t>представленным</a:t>
            </a:r>
            <a:r>
              <a:rPr dirty="0"/>
              <a:t> </a:t>
            </a:r>
            <a:r>
              <a:rPr dirty="0" err="1"/>
              <a:t>фотографиям</a:t>
            </a:r>
            <a:r>
              <a:rPr lang="ru-RU" dirty="0"/>
              <a:t>.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Просьба</a:t>
            </a:r>
            <a:r>
              <a:rPr dirty="0"/>
              <a:t> </a:t>
            </a:r>
            <a:r>
              <a:rPr dirty="0" err="1"/>
              <a:t>размещать</a:t>
            </a:r>
            <a:r>
              <a:rPr dirty="0"/>
              <a:t> </a:t>
            </a:r>
            <a:r>
              <a:rPr dirty="0" err="1"/>
              <a:t>фотографии</a:t>
            </a:r>
            <a:r>
              <a:rPr dirty="0"/>
              <a:t> </a:t>
            </a:r>
            <a:r>
              <a:rPr dirty="0" err="1"/>
              <a:t>высокого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, </a:t>
            </a:r>
            <a:r>
              <a:rPr dirty="0" err="1"/>
              <a:t>отдавая</a:t>
            </a:r>
            <a:r>
              <a:rPr dirty="0"/>
              <a:t> </a:t>
            </a:r>
            <a:r>
              <a:rPr dirty="0" err="1"/>
              <a:t>предпочтение</a:t>
            </a:r>
            <a:r>
              <a:rPr dirty="0"/>
              <a:t> </a:t>
            </a:r>
            <a:r>
              <a:rPr dirty="0" err="1"/>
              <a:t>снимкам</a:t>
            </a:r>
            <a:r>
              <a:rPr dirty="0"/>
              <a:t>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зеркальной</a:t>
            </a:r>
            <a:r>
              <a:rPr dirty="0"/>
              <a:t> </a:t>
            </a:r>
            <a:r>
              <a:rPr dirty="0" err="1"/>
              <a:t>камеры</a:t>
            </a:r>
            <a:r>
              <a:rPr lang="ru-RU" dirty="0"/>
              <a:t>.</a:t>
            </a:r>
            <a:r>
              <a:rPr dirty="0"/>
              <a:t> 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Заявки</a:t>
            </a:r>
            <a:r>
              <a:rPr dirty="0"/>
              <a:t> — </a:t>
            </a: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ортодонтическому</a:t>
            </a:r>
            <a:r>
              <a:rPr dirty="0"/>
              <a:t> </a:t>
            </a:r>
            <a:r>
              <a:rPr dirty="0" err="1"/>
              <a:t>направлению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b="1" dirty="0"/>
              <a:t>1 </a:t>
            </a:r>
            <a:r>
              <a:rPr b="1" dirty="0" err="1"/>
              <a:t>апреля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b="1" dirty="0"/>
              <a:t>1 </a:t>
            </a:r>
            <a:r>
              <a:rPr b="1" dirty="0" err="1"/>
              <a:t>сентября</a:t>
            </a:r>
            <a:r>
              <a:rPr dirty="0"/>
              <a:t> 2021. </a:t>
            </a:r>
            <a:r>
              <a:rPr dirty="0" err="1"/>
              <a:t>Просим</a:t>
            </a:r>
            <a:r>
              <a:rPr dirty="0"/>
              <a:t> </a:t>
            </a:r>
            <a:r>
              <a:rPr dirty="0" err="1"/>
              <a:t>выслать</a:t>
            </a:r>
            <a:r>
              <a:rPr dirty="0"/>
              <a:t> </a:t>
            </a:r>
            <a:r>
              <a:rPr dirty="0" err="1"/>
              <a:t>заявку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электронный</a:t>
            </a:r>
            <a:r>
              <a:rPr dirty="0"/>
              <a:t> </a:t>
            </a:r>
            <a:r>
              <a:rPr dirty="0" err="1"/>
              <a:t>адрес</a:t>
            </a:r>
            <a:r>
              <a:rPr lang="ru-RU" dirty="0"/>
              <a:t>:</a:t>
            </a:r>
            <a:r>
              <a:rPr dirty="0"/>
              <a:t> </a:t>
            </a:r>
            <a:r>
              <a:rPr u="sng" dirty="0">
                <a:hlinkClick r:id="rId3"/>
              </a:rPr>
              <a:t>info@dentalprofestival.ru</a:t>
            </a:r>
            <a:r>
              <a:rPr dirty="0"/>
              <a:t> (</a:t>
            </a:r>
            <a:r>
              <a:rPr dirty="0" err="1"/>
              <a:t>контактный</a:t>
            </a:r>
            <a:r>
              <a:rPr dirty="0"/>
              <a:t> </a:t>
            </a:r>
            <a:r>
              <a:rPr dirty="0" err="1"/>
              <a:t>телефон</a:t>
            </a:r>
            <a:r>
              <a:rPr dirty="0"/>
              <a:t>: +7 921 969 77 68, Постникова Наталья)</a:t>
            </a:r>
            <a:r>
              <a:rPr lang="ru-RU" dirty="0"/>
              <a:t>.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теме</a:t>
            </a:r>
            <a:r>
              <a:rPr dirty="0"/>
              <a:t> </a:t>
            </a:r>
            <a:r>
              <a:rPr dirty="0" err="1"/>
              <a:t>письма</a:t>
            </a:r>
            <a:r>
              <a:rPr dirty="0"/>
              <a:t> </a:t>
            </a:r>
            <a:r>
              <a:rPr dirty="0" err="1"/>
              <a:t>просьба</a:t>
            </a:r>
            <a:r>
              <a:rPr dirty="0"/>
              <a:t> </a:t>
            </a:r>
            <a:r>
              <a:rPr dirty="0" err="1"/>
              <a:t>указать</a:t>
            </a:r>
            <a:r>
              <a:rPr dirty="0"/>
              <a:t>: «</a:t>
            </a:r>
            <a:r>
              <a:rPr b="1" dirty="0" err="1"/>
              <a:t>Заявка</a:t>
            </a:r>
            <a:r>
              <a:rPr b="1" dirty="0"/>
              <a:t>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конкурс</a:t>
            </a:r>
            <a:r>
              <a:rPr b="1" dirty="0"/>
              <a:t> Dental Pro Festival 2021, </a:t>
            </a:r>
            <a:r>
              <a:rPr lang="ru-RU" b="1" dirty="0"/>
              <a:t>О</a:t>
            </a:r>
            <a:r>
              <a:rPr b="1" dirty="0" err="1"/>
              <a:t>ртодонтия</a:t>
            </a:r>
            <a:r>
              <a:rPr dirty="0"/>
              <a:t>»</a:t>
            </a:r>
            <a:r>
              <a:rPr lang="ru-RU" dirty="0"/>
              <a:t>.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Независимое</a:t>
            </a:r>
            <a:r>
              <a:rPr dirty="0"/>
              <a:t> </a:t>
            </a:r>
            <a:r>
              <a:rPr dirty="0" err="1"/>
              <a:t>жюри</a:t>
            </a:r>
            <a:r>
              <a:rPr dirty="0"/>
              <a:t> </a:t>
            </a:r>
            <a:r>
              <a:rPr dirty="0" err="1"/>
              <a:t>оценивает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анонимно</a:t>
            </a:r>
            <a:r>
              <a:rPr dirty="0"/>
              <a:t>.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отправляем</a:t>
            </a:r>
            <a:r>
              <a:rPr dirty="0"/>
              <a:t> </a:t>
            </a:r>
            <a:r>
              <a:rPr dirty="0" err="1"/>
              <a:t>заявки</a:t>
            </a:r>
            <a:r>
              <a:rPr dirty="0"/>
              <a:t> </a:t>
            </a:r>
            <a:r>
              <a:rPr dirty="0" err="1"/>
              <a:t>экспертной</a:t>
            </a:r>
            <a:r>
              <a:rPr dirty="0"/>
              <a:t> </a:t>
            </a:r>
            <a:r>
              <a:rPr dirty="0" err="1"/>
              <a:t>комиссии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указания</a:t>
            </a:r>
            <a:r>
              <a:rPr dirty="0"/>
              <a:t> </a:t>
            </a:r>
            <a:r>
              <a:rPr dirty="0" err="1"/>
              <a:t>имени</a:t>
            </a:r>
            <a:r>
              <a:rPr dirty="0"/>
              <a:t> </a:t>
            </a:r>
            <a:r>
              <a:rPr dirty="0" err="1"/>
              <a:t>участника</a:t>
            </a:r>
            <a:r>
              <a:rPr dirty="0"/>
              <a:t>.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завершения</a:t>
            </a:r>
            <a:r>
              <a:rPr dirty="0"/>
              <a:t> </a:t>
            </a:r>
            <a:r>
              <a:rPr dirty="0" err="1"/>
              <a:t>приема</a:t>
            </a:r>
            <a:r>
              <a:rPr dirty="0"/>
              <a:t> </a:t>
            </a:r>
            <a:r>
              <a:rPr dirty="0" err="1"/>
              <a:t>заявок</a:t>
            </a:r>
            <a:r>
              <a:rPr dirty="0"/>
              <a:t> в </a:t>
            </a:r>
            <a:r>
              <a:rPr dirty="0" err="1"/>
              <a:t>сентябре</a:t>
            </a:r>
            <a:r>
              <a:rPr dirty="0"/>
              <a:t> </a:t>
            </a:r>
            <a:r>
              <a:rPr dirty="0" err="1"/>
              <a:t>экспертное</a:t>
            </a:r>
            <a:r>
              <a:rPr dirty="0"/>
              <a:t> </a:t>
            </a:r>
            <a:r>
              <a:rPr dirty="0" err="1"/>
              <a:t>жюри</a:t>
            </a:r>
            <a:r>
              <a:rPr dirty="0"/>
              <a:t> </a:t>
            </a:r>
            <a:r>
              <a:rPr dirty="0" err="1"/>
              <a:t>предоставит</a:t>
            </a:r>
            <a:r>
              <a:rPr dirty="0"/>
              <a:t> </a:t>
            </a:r>
            <a:r>
              <a:rPr dirty="0" err="1"/>
              <a:t>обратную</a:t>
            </a:r>
            <a:r>
              <a:rPr dirty="0"/>
              <a:t> </a:t>
            </a:r>
            <a:r>
              <a:rPr dirty="0" err="1"/>
              <a:t>связь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клиническому</a:t>
            </a:r>
            <a:r>
              <a:rPr dirty="0"/>
              <a:t> </a:t>
            </a:r>
            <a:r>
              <a:rPr dirty="0" err="1"/>
              <a:t>случаю</a:t>
            </a:r>
            <a:r>
              <a:rPr dirty="0"/>
              <a:t> </a:t>
            </a:r>
            <a:r>
              <a:rPr dirty="0" err="1"/>
              <a:t>первым</a:t>
            </a:r>
            <a:r>
              <a:rPr lang="ru-RU" dirty="0"/>
              <a:t>.</a:t>
            </a:r>
            <a:r>
              <a:rPr dirty="0"/>
              <a:t> 10 </a:t>
            </a:r>
            <a:r>
              <a:rPr dirty="0" err="1"/>
              <a:t>участникам</a:t>
            </a:r>
            <a:r>
              <a:rPr dirty="0"/>
              <a:t>, </a:t>
            </a:r>
            <a:r>
              <a:rPr dirty="0" err="1"/>
              <a:t>набравшим</a:t>
            </a:r>
            <a:r>
              <a:rPr dirty="0"/>
              <a:t> </a:t>
            </a:r>
            <a:r>
              <a:rPr dirty="0" err="1"/>
              <a:t>наибольшее</a:t>
            </a:r>
            <a:r>
              <a:rPr dirty="0"/>
              <a:t> </a:t>
            </a:r>
            <a:r>
              <a:rPr dirty="0" err="1"/>
              <a:t>количество</a:t>
            </a:r>
            <a:r>
              <a:rPr dirty="0"/>
              <a:t> </a:t>
            </a:r>
            <a:r>
              <a:rPr dirty="0" err="1"/>
              <a:t>баллов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3"/>
          <p:cNvSpPr txBox="1"/>
          <p:nvPr/>
        </p:nvSpPr>
        <p:spPr>
          <a:xfrm>
            <a:off x="459377" y="1261597"/>
            <a:ext cx="578998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Анализ клинического случая</a:t>
            </a:r>
          </a:p>
        </p:txBody>
      </p:sp>
      <p:sp>
        <p:nvSpPr>
          <p:cNvPr id="106" name="TextBox 4"/>
          <p:cNvSpPr txBox="1"/>
          <p:nvPr/>
        </p:nvSpPr>
        <p:spPr>
          <a:xfrm>
            <a:off x="485738" y="2001600"/>
            <a:ext cx="11220524" cy="201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Пациент</a:t>
            </a:r>
            <a:r>
              <a:rPr dirty="0"/>
              <a:t>: </a:t>
            </a:r>
            <a:endParaRPr lang="ru-RU" dirty="0"/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Возраст</a:t>
            </a:r>
            <a:r>
              <a:rPr dirty="0"/>
              <a:t> </a:t>
            </a:r>
            <a:r>
              <a:rPr dirty="0" err="1"/>
              <a:t>пациента</a:t>
            </a:r>
            <a:r>
              <a:rPr dirty="0"/>
              <a:t>: </a:t>
            </a:r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Жалоба</a:t>
            </a:r>
            <a:r>
              <a:rPr dirty="0"/>
              <a:t> </a:t>
            </a:r>
            <a:r>
              <a:rPr dirty="0" err="1"/>
              <a:t>пациента</a:t>
            </a:r>
            <a:r>
              <a:rPr dirty="0"/>
              <a:t>: </a:t>
            </a:r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Сроки</a:t>
            </a:r>
            <a:r>
              <a:rPr dirty="0"/>
              <a:t> </a:t>
            </a:r>
            <a:r>
              <a:rPr dirty="0" err="1"/>
              <a:t>лечения</a:t>
            </a:r>
            <a:r>
              <a:rPr dirty="0"/>
              <a:t>: </a:t>
            </a:r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Ретенционный</a:t>
            </a:r>
            <a:r>
              <a:rPr dirty="0"/>
              <a:t> </a:t>
            </a:r>
            <a:r>
              <a:rPr dirty="0" err="1"/>
              <a:t>период</a:t>
            </a:r>
            <a:r>
              <a:rPr dirty="0"/>
              <a:t>: </a:t>
            </a:r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Какая</a:t>
            </a:r>
            <a:r>
              <a:rPr dirty="0"/>
              <a:t> </a:t>
            </a:r>
            <a:r>
              <a:rPr dirty="0" err="1"/>
              <a:t>брекет-система</a:t>
            </a:r>
            <a:r>
              <a:rPr dirty="0"/>
              <a:t> </a:t>
            </a:r>
            <a:r>
              <a:rPr dirty="0" err="1"/>
              <a:t>была</a:t>
            </a:r>
            <a:r>
              <a:rPr dirty="0"/>
              <a:t> </a:t>
            </a:r>
            <a:r>
              <a:rPr dirty="0" err="1"/>
              <a:t>использована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лечении</a:t>
            </a:r>
            <a:r>
              <a:rPr dirty="0"/>
              <a:t>: </a:t>
            </a:r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3"/>
          <p:cNvSpPr txBox="1"/>
          <p:nvPr/>
        </p:nvSpPr>
        <p:spPr>
          <a:xfrm>
            <a:off x="459377" y="1261597"/>
            <a:ext cx="578998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Анализ клинического случая</a:t>
            </a:r>
          </a:p>
        </p:txBody>
      </p:sp>
      <p:sp>
        <p:nvSpPr>
          <p:cNvPr id="106" name="TextBox 4"/>
          <p:cNvSpPr txBox="1"/>
          <p:nvPr/>
        </p:nvSpPr>
        <p:spPr>
          <a:xfrm>
            <a:off x="485738" y="2001600"/>
            <a:ext cx="11220524" cy="229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Диагноз:</a:t>
            </a:r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План лечения (обоснование плана): </a:t>
            </a:r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Протокол смены дуг:</a:t>
            </a:r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Обоснование выбора брекет-системы: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Выбор </a:t>
            </a:r>
            <a:r>
              <a:rPr lang="ru-RU" dirty="0" err="1"/>
              <a:t>торка</a:t>
            </a:r>
            <a:r>
              <a:rPr lang="ru-RU" dirty="0"/>
              <a:t>, обоснование выбора </a:t>
            </a:r>
            <a:r>
              <a:rPr lang="ru-RU" dirty="0" err="1"/>
              <a:t>торка</a:t>
            </a:r>
            <a:r>
              <a:rPr lang="ru-RU" dirty="0"/>
              <a:t> (для случаев на </a:t>
            </a:r>
            <a:r>
              <a:rPr lang="ru-RU" dirty="0" err="1"/>
              <a:t>Damon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):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Выбор прописи, обоснование выбора прописи (для случаев на лигатурных брекетах):</a:t>
            </a:r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Использовались ли в лечении </a:t>
            </a:r>
            <a:r>
              <a:rPr lang="ru-RU" dirty="0" err="1"/>
              <a:t>минивинты</a:t>
            </a:r>
            <a:r>
              <a:rPr lang="ru-RU" dirty="0"/>
              <a:t>? На каком этапе? Какая стояла задача?</a:t>
            </a:r>
          </a:p>
          <a:p>
            <a:pPr>
              <a:spcBef>
                <a:spcPts val="400"/>
              </a:spcBef>
              <a:defRPr sz="15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6890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5"/>
          <p:cNvSpPr txBox="1"/>
          <p:nvPr/>
        </p:nvSpPr>
        <p:spPr>
          <a:xfrm>
            <a:off x="534909" y="2267660"/>
            <a:ext cx="89981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Фото клинического случая</a:t>
            </a:r>
          </a:p>
        </p:txBody>
      </p:sp>
      <p:sp>
        <p:nvSpPr>
          <p:cNvPr id="109" name="Прямоугольник 9"/>
          <p:cNvSpPr/>
          <p:nvPr/>
        </p:nvSpPr>
        <p:spPr>
          <a:xfrm>
            <a:off x="535576" y="2973976"/>
            <a:ext cx="10080002" cy="45720"/>
          </a:xfrm>
          <a:prstGeom prst="rect">
            <a:avLst/>
          </a:prstGeom>
          <a:solidFill>
            <a:srgbClr val="FF5F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TextBox 5"/>
          <p:cNvSpPr txBox="1"/>
          <p:nvPr/>
        </p:nvSpPr>
        <p:spPr>
          <a:xfrm>
            <a:off x="559752" y="3222750"/>
            <a:ext cx="8998133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 b="1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Диагностические фото, снимки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"/>
          <p:cNvSpPr txBox="1"/>
          <p:nvPr/>
        </p:nvSpPr>
        <p:spPr>
          <a:xfrm>
            <a:off x="572675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grpSp>
        <p:nvGrpSpPr>
          <p:cNvPr id="115" name="Group"/>
          <p:cNvGrpSpPr/>
          <p:nvPr/>
        </p:nvGrpSpPr>
        <p:grpSpPr>
          <a:xfrm>
            <a:off x="578127" y="3264920"/>
            <a:ext cx="8204705" cy="2895711"/>
            <a:chOff x="0" y="0"/>
            <a:chExt cx="8204704" cy="2895710"/>
          </a:xfrm>
        </p:grpSpPr>
        <p:pic>
          <p:nvPicPr>
            <p:cNvPr id="113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178129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6" name="TextBox 4"/>
          <p:cNvSpPr txBox="1"/>
          <p:nvPr/>
        </p:nvSpPr>
        <p:spPr>
          <a:xfrm>
            <a:off x="561270" y="1907212"/>
            <a:ext cx="11503011" cy="1218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/>
              <a:t>Фотографии пациента «до» лечения</a:t>
            </a:r>
            <a:r>
              <a:rPr lang="ru-RU" dirty="0"/>
              <a:t> </a:t>
            </a:r>
          </a:p>
          <a:p>
            <a:pPr defTabSz="457200">
              <a:spcBef>
                <a:spcPts val="1800"/>
              </a:spcBef>
              <a:buFont typeface="Arial"/>
              <a:tabLst>
                <a:tab pos="457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Фотография фас крупно, фотография в профиль крупно.</a:t>
            </a:r>
          </a:p>
          <a:p>
            <a:pPr defTabSz="457200">
              <a:spcBef>
                <a:spcPts val="1700"/>
              </a:spcBef>
              <a:buFont typeface="Symbol"/>
              <a:defRPr sz="1200" i="1">
                <a:solidFill>
                  <a:srgbClr val="535353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Здесь указаны минимальные требования. Если вы считаете важным дополнить этот список в презентуемом вами случае лечения - сделайте это</a:t>
            </a:r>
            <a:endParaRPr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F9CE63B-C26D-4DAC-B425-2439D8F10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735" r="12630" b="11216"/>
          <a:stretch/>
        </p:blipFill>
        <p:spPr bwMode="auto">
          <a:xfrm>
            <a:off x="5471274" y="3446858"/>
            <a:ext cx="2596540" cy="26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6789205-03B5-4B73-8047-1AE7DE620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17188" b="6626"/>
          <a:stretch/>
        </p:blipFill>
        <p:spPr bwMode="auto">
          <a:xfrm>
            <a:off x="1319790" y="3429000"/>
            <a:ext cx="2678358" cy="26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"/>
          <p:cNvSpPr txBox="1"/>
          <p:nvPr/>
        </p:nvSpPr>
        <p:spPr>
          <a:xfrm>
            <a:off x="572675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sp>
        <p:nvSpPr>
          <p:cNvPr id="116" name="TextBox 4"/>
          <p:cNvSpPr txBox="1"/>
          <p:nvPr/>
        </p:nvSpPr>
        <p:spPr>
          <a:xfrm>
            <a:off x="561270" y="1907212"/>
            <a:ext cx="11503011" cy="1218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Фотографии</a:t>
            </a:r>
            <a:r>
              <a:rPr b="1" dirty="0"/>
              <a:t> </a:t>
            </a:r>
            <a:r>
              <a:rPr b="1" dirty="0" err="1"/>
              <a:t>пациента</a:t>
            </a:r>
            <a:r>
              <a:rPr b="1" dirty="0"/>
              <a:t> «</a:t>
            </a:r>
            <a:r>
              <a:rPr b="1" dirty="0" err="1"/>
              <a:t>до</a:t>
            </a:r>
            <a:r>
              <a:rPr b="1" dirty="0"/>
              <a:t>» </a:t>
            </a:r>
            <a:r>
              <a:rPr b="1" dirty="0" err="1"/>
              <a:t>лечения</a:t>
            </a:r>
            <a:r>
              <a:rPr dirty="0"/>
              <a:t> </a:t>
            </a:r>
          </a:p>
          <a:p>
            <a:pPr defTabSz="457200">
              <a:spcBef>
                <a:spcPts val="1800"/>
              </a:spcBef>
              <a:buFont typeface="Arial"/>
              <a:tabLst>
                <a:tab pos="457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Фотография</a:t>
            </a:r>
            <a:r>
              <a:rPr dirty="0"/>
              <a:t> </a:t>
            </a:r>
            <a:r>
              <a:rPr dirty="0" err="1"/>
              <a:t>улыбки</a:t>
            </a:r>
            <a:r>
              <a:rPr dirty="0"/>
              <a:t> </a:t>
            </a:r>
            <a:r>
              <a:rPr lang="ru-RU" dirty="0"/>
              <a:t>фас </a:t>
            </a:r>
            <a:r>
              <a:rPr dirty="0" err="1"/>
              <a:t>крупно</a:t>
            </a:r>
            <a:r>
              <a:rPr dirty="0"/>
              <a:t>, </a:t>
            </a:r>
            <a:r>
              <a:rPr dirty="0" err="1"/>
              <a:t>фотография</a:t>
            </a:r>
            <a:r>
              <a:rPr dirty="0"/>
              <a:t> </a:t>
            </a:r>
            <a:r>
              <a:rPr dirty="0" err="1"/>
              <a:t>улыбки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профиль</a:t>
            </a:r>
            <a:r>
              <a:rPr dirty="0"/>
              <a:t> </a:t>
            </a:r>
            <a:r>
              <a:rPr dirty="0" err="1"/>
              <a:t>крупно</a:t>
            </a:r>
            <a:r>
              <a:rPr dirty="0"/>
              <a:t>.</a:t>
            </a:r>
          </a:p>
          <a:p>
            <a:pPr defTabSz="457200">
              <a:spcBef>
                <a:spcPts val="1700"/>
              </a:spcBef>
              <a:buFont typeface="Symbol"/>
              <a:defRPr sz="1200" i="1">
                <a:solidFill>
                  <a:srgbClr val="535353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Здесь</a:t>
            </a:r>
            <a:r>
              <a:rPr dirty="0"/>
              <a:t> </a:t>
            </a:r>
            <a:r>
              <a:rPr dirty="0" err="1"/>
              <a:t>указаны</a:t>
            </a:r>
            <a:r>
              <a:rPr dirty="0"/>
              <a:t> </a:t>
            </a:r>
            <a:r>
              <a:rPr dirty="0" err="1"/>
              <a:t>минимальные</a:t>
            </a:r>
            <a:r>
              <a:rPr dirty="0"/>
              <a:t> </a:t>
            </a:r>
            <a:r>
              <a:rPr dirty="0" err="1"/>
              <a:t>требования</a:t>
            </a:r>
            <a:r>
              <a:rPr dirty="0"/>
              <a:t>.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считаете</a:t>
            </a:r>
            <a:r>
              <a:rPr dirty="0"/>
              <a:t> </a:t>
            </a:r>
            <a:r>
              <a:rPr dirty="0" err="1"/>
              <a:t>важным</a:t>
            </a:r>
            <a:r>
              <a:rPr dirty="0"/>
              <a:t> </a:t>
            </a:r>
            <a:r>
              <a:rPr dirty="0" err="1"/>
              <a:t>дополнить</a:t>
            </a:r>
            <a:r>
              <a:rPr dirty="0"/>
              <a:t> </a:t>
            </a:r>
            <a:r>
              <a:rPr dirty="0" err="1"/>
              <a:t>этот</a:t>
            </a:r>
            <a:r>
              <a:rPr dirty="0"/>
              <a:t> </a:t>
            </a:r>
            <a:r>
              <a:rPr dirty="0" err="1"/>
              <a:t>список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презентуемом</a:t>
            </a:r>
            <a:r>
              <a:rPr dirty="0"/>
              <a:t> </a:t>
            </a:r>
            <a:r>
              <a:rPr dirty="0" err="1"/>
              <a:t>вами</a:t>
            </a:r>
            <a:r>
              <a:rPr dirty="0"/>
              <a:t> </a:t>
            </a:r>
            <a:r>
              <a:rPr dirty="0" err="1"/>
              <a:t>случае</a:t>
            </a:r>
            <a:r>
              <a:rPr dirty="0"/>
              <a:t> </a:t>
            </a:r>
            <a:r>
              <a:rPr dirty="0" err="1"/>
              <a:t>лечения</a:t>
            </a:r>
            <a:r>
              <a:rPr dirty="0"/>
              <a:t> - </a:t>
            </a:r>
            <a:r>
              <a:rPr dirty="0" err="1"/>
              <a:t>сделайте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.</a:t>
            </a:r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6BCFB27B-5AFA-465F-9A39-B92A6AC28BC8}"/>
              </a:ext>
            </a:extLst>
          </p:cNvPr>
          <p:cNvGrpSpPr/>
          <p:nvPr/>
        </p:nvGrpSpPr>
        <p:grpSpPr>
          <a:xfrm>
            <a:off x="578127" y="3264920"/>
            <a:ext cx="8204705" cy="2895711"/>
            <a:chOff x="0" y="0"/>
            <a:chExt cx="8204704" cy="2895710"/>
          </a:xfrm>
        </p:grpSpPr>
        <p:pic>
          <p:nvPicPr>
            <p:cNvPr id="10" name="Picture Placeholder 2" descr="Picture Placeholder 2">
              <a:extLst>
                <a:ext uri="{FF2B5EF4-FFF2-40B4-BE49-F238E27FC236}">
                  <a16:creationId xmlns:a16="http://schemas.microsoft.com/office/drawing/2014/main" id="{4F6F88D2-A6EF-4D6D-B9FB-3C789A3F9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178129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icture Placeholder 2" descr="Picture Placeholder 2">
              <a:extLst>
                <a:ext uri="{FF2B5EF4-FFF2-40B4-BE49-F238E27FC236}">
                  <a16:creationId xmlns:a16="http://schemas.microsoft.com/office/drawing/2014/main" id="{D68BB99F-F740-40C1-ACE6-E41EACA84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026575" cy="2895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4B2D2E4D-CFDD-461E-8ECA-01DC93347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17188" b="6626"/>
          <a:stretch/>
        </p:blipFill>
        <p:spPr bwMode="auto">
          <a:xfrm>
            <a:off x="1319790" y="3429000"/>
            <a:ext cx="2678358" cy="26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DF81CECD-160B-40FF-852D-82FA12E80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735" r="12630" b="11216"/>
          <a:stretch/>
        </p:blipFill>
        <p:spPr bwMode="auto">
          <a:xfrm>
            <a:off x="5471274" y="3446858"/>
            <a:ext cx="2596540" cy="26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006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3"/>
          <p:cNvSpPr txBox="1"/>
          <p:nvPr/>
        </p:nvSpPr>
        <p:spPr>
          <a:xfrm>
            <a:off x="572675" y="1193251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Диагностические фото, снимки</a:t>
            </a:r>
          </a:p>
        </p:txBody>
      </p:sp>
      <p:sp>
        <p:nvSpPr>
          <p:cNvPr id="127" name="TextBox 4"/>
          <p:cNvSpPr txBox="1"/>
          <p:nvPr/>
        </p:nvSpPr>
        <p:spPr>
          <a:xfrm>
            <a:off x="593855" y="5970911"/>
            <a:ext cx="4499363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Справа</a:t>
            </a:r>
          </a:p>
        </p:txBody>
      </p:sp>
      <p:pic>
        <p:nvPicPr>
          <p:cNvPr id="128" name="Picture Placeholder 2" descr="Picture Placeholder 2"/>
          <p:cNvPicPr>
            <a:picLocks noChangeAspect="1"/>
          </p:cNvPicPr>
          <p:nvPr/>
        </p:nvPicPr>
        <p:blipFill>
          <a:blip r:embed="rId3"/>
          <a:srcRect l="13548" r="13548"/>
          <a:stretch>
            <a:fillRect/>
          </a:stretch>
        </p:blipFill>
        <p:spPr>
          <a:xfrm>
            <a:off x="4189769" y="3404508"/>
            <a:ext cx="3471746" cy="2496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Placeholder 2" descr="Picture Placeholder 2"/>
          <p:cNvPicPr>
            <a:picLocks noChangeAspect="1"/>
          </p:cNvPicPr>
          <p:nvPr/>
        </p:nvPicPr>
        <p:blipFill>
          <a:blip r:embed="rId3"/>
          <a:srcRect l="13548" r="13548"/>
          <a:stretch>
            <a:fillRect/>
          </a:stretch>
        </p:blipFill>
        <p:spPr>
          <a:xfrm>
            <a:off x="578127" y="3391920"/>
            <a:ext cx="3484305" cy="250573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4"/>
          <p:cNvSpPr txBox="1"/>
          <p:nvPr/>
        </p:nvSpPr>
        <p:spPr>
          <a:xfrm>
            <a:off x="4182724" y="5970911"/>
            <a:ext cx="4499363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Фронт</a:t>
            </a:r>
          </a:p>
        </p:txBody>
      </p:sp>
      <p:sp>
        <p:nvSpPr>
          <p:cNvPr id="131" name="TextBox 4"/>
          <p:cNvSpPr txBox="1"/>
          <p:nvPr/>
        </p:nvSpPr>
        <p:spPr>
          <a:xfrm>
            <a:off x="586447" y="1894957"/>
            <a:ext cx="11503011" cy="1614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buFont typeface="Arial"/>
              <a:tabLst>
                <a:tab pos="4572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Внутриротовые фотографии пациента «до» лечения</a:t>
            </a:r>
            <a:r>
              <a:t> </a:t>
            </a:r>
          </a:p>
          <a:p>
            <a:pPr defTabSz="457200">
              <a:lnSpc>
                <a:spcPct val="110000"/>
              </a:lnSpc>
              <a:spcBef>
                <a:spcPts val="1100"/>
              </a:spcBef>
              <a:buFont typeface="Arial"/>
              <a:tabLst>
                <a:tab pos="457200" algn="l"/>
              </a:tabLst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Боковые фотографии должны включать в себя строго перпендикулярное изображение клыка для точного определения класса по Энглю. Если фотографий несколько, прикрепите их, пожалуйста.</a:t>
            </a:r>
          </a:p>
          <a:p>
            <a:pPr defTabSz="457200">
              <a:spcBef>
                <a:spcPts val="1300"/>
              </a:spcBef>
              <a:buFont typeface="Symbol"/>
              <a:defRPr sz="1200" i="1">
                <a:solidFill>
                  <a:srgbClr val="535353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Здесь указаны минимальные требования. Если вы считаете важным дополнить этот список в презентуемом вами случае лечения - сделайте это.</a:t>
            </a:r>
          </a:p>
        </p:txBody>
      </p:sp>
      <p:pic>
        <p:nvPicPr>
          <p:cNvPr id="132" name="Picture Placeholder 2" descr="Picture Placeholder 2"/>
          <p:cNvPicPr>
            <a:picLocks noChangeAspect="1"/>
          </p:cNvPicPr>
          <p:nvPr/>
        </p:nvPicPr>
        <p:blipFill>
          <a:blip r:embed="rId3"/>
          <a:srcRect l="13547" r="13548"/>
          <a:stretch>
            <a:fillRect/>
          </a:stretch>
        </p:blipFill>
        <p:spPr>
          <a:xfrm>
            <a:off x="7788823" y="3404508"/>
            <a:ext cx="3484168" cy="250563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4"/>
          <p:cNvSpPr txBox="1"/>
          <p:nvPr/>
        </p:nvSpPr>
        <p:spPr>
          <a:xfrm>
            <a:off x="7790475" y="5970911"/>
            <a:ext cx="4499363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Слева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800</Words>
  <Application>Microsoft Office PowerPoint</Application>
  <PresentationFormat>Широкоэкранный</PresentationFormat>
  <Paragraphs>119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Helvetica Neue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Postnikova, Natalia</dc:creator>
  <cp:lastModifiedBy>Merkulova, Yana</cp:lastModifiedBy>
  <cp:revision>15</cp:revision>
  <dcterms:modified xsi:type="dcterms:W3CDTF">2021-03-30T11:11:37Z</dcterms:modified>
</cp:coreProperties>
</file>